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drawings/drawing8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76" r:id="rId2"/>
    <p:sldMasterId id="2147483692" r:id="rId3"/>
  </p:sldMasterIdLst>
  <p:notesMasterIdLst>
    <p:notesMasterId r:id="rId31"/>
  </p:notesMasterIdLst>
  <p:handoutMasterIdLst>
    <p:handoutMasterId r:id="rId32"/>
  </p:handoutMasterIdLst>
  <p:sldIdLst>
    <p:sldId id="357" r:id="rId4"/>
    <p:sldId id="358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7" r:id="rId14"/>
    <p:sldId id="372" r:id="rId15"/>
    <p:sldId id="373" r:id="rId16"/>
    <p:sldId id="374" r:id="rId17"/>
    <p:sldId id="375" r:id="rId18"/>
    <p:sldId id="376" r:id="rId19"/>
    <p:sldId id="378" r:id="rId20"/>
    <p:sldId id="359" r:id="rId21"/>
    <p:sldId id="349" r:id="rId22"/>
    <p:sldId id="350" r:id="rId23"/>
    <p:sldId id="347" r:id="rId24"/>
    <p:sldId id="354" r:id="rId25"/>
    <p:sldId id="351" r:id="rId26"/>
    <p:sldId id="352" r:id="rId27"/>
    <p:sldId id="353" r:id="rId28"/>
    <p:sldId id="360" r:id="rId29"/>
    <p:sldId id="361" r:id="rId30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0DBC3AA-7F5E-4317-A575-17961945EB9F}">
          <p14:sldIdLst>
            <p14:sldId id="357"/>
            <p14:sldId id="358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7"/>
            <p14:sldId id="372"/>
            <p14:sldId id="373"/>
            <p14:sldId id="374"/>
            <p14:sldId id="375"/>
            <p14:sldId id="376"/>
            <p14:sldId id="378"/>
            <p14:sldId id="359"/>
            <p14:sldId id="349"/>
            <p14:sldId id="350"/>
            <p14:sldId id="347"/>
            <p14:sldId id="354"/>
            <p14:sldId id="351"/>
            <p14:sldId id="352"/>
            <p14:sldId id="353"/>
            <p14:sldId id="360"/>
            <p14:sldId id="3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960000"/>
    <a:srgbClr val="0A79BE"/>
    <a:srgbClr val="636673"/>
    <a:srgbClr val="6C1B91"/>
    <a:srgbClr val="6F80A1"/>
    <a:srgbClr val="666699"/>
    <a:srgbClr val="99D2F9"/>
    <a:srgbClr val="646464"/>
    <a:srgbClr val="01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7" autoAdjust="0"/>
    <p:restoredTop sz="99137" autoAdjust="0"/>
  </p:normalViewPr>
  <p:slideViewPr>
    <p:cSldViewPr>
      <p:cViewPr>
        <p:scale>
          <a:sx n="100" d="100"/>
          <a:sy n="100" d="100"/>
        </p:scale>
        <p:origin x="-984" y="-4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 smtClean="0"/>
              <a:t>Объем поступлений от перевозчиков за 8 </a:t>
            </a:r>
            <a:r>
              <a:rPr lang="ru-RU" sz="2000" dirty="0" err="1" smtClean="0"/>
              <a:t>мес</a:t>
            </a:r>
            <a:r>
              <a:rPr lang="ru-RU" sz="2000" dirty="0" smtClean="0"/>
              <a:t> 2018</a:t>
            </a:r>
            <a:endParaRPr lang="en-US" sz="2000" b="0" dirty="0"/>
          </a:p>
        </c:rich>
      </c:tx>
      <c:layout>
        <c:manualLayout>
          <c:xMode val="edge"/>
          <c:yMode val="edge"/>
          <c:x val="0.13586508278741158"/>
          <c:y val="4.9782732996256754E-2"/>
        </c:manualLayout>
      </c:layout>
      <c:overlay val="0"/>
    </c:title>
    <c:autoTitleDeleted val="0"/>
    <c:view3D>
      <c:rotX val="30"/>
      <c:rotY val="3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970330980173581E-2"/>
          <c:y val="0.29990686317039439"/>
          <c:w val="0.95041487857281393"/>
          <c:h val="0.700093136829605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explosion val="10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"/>
            <c:bubble3D val="0"/>
            <c:explosion val="15"/>
            <c:spPr>
              <a:solidFill>
                <a:srgbClr val="CC00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cat>
            <c:strRef>
              <c:f>Лист1!$A$2:$A$3</c:f>
              <c:strCache>
                <c:ptCount val="2"/>
                <c:pt idx="0">
                  <c:v>Муниципальные</c:v>
                </c:pt>
                <c:pt idx="1">
                  <c:v>Частные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568830</c:v>
                </c:pt>
                <c:pt idx="1">
                  <c:v>64166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939269154827059E-3"/>
          <c:y val="2.1650088765647356E-2"/>
          <c:w val="0.67611763676089864"/>
          <c:h val="0.9783499171388364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29"/>
            <c:spPr>
              <a:solidFill>
                <a:srgbClr val="0070C0"/>
              </a:solidFill>
            </c:spPr>
          </c:dPt>
          <c:dPt>
            <c:idx val="1"/>
            <c:bubble3D val="0"/>
            <c:explosion val="23"/>
            <c:spPr>
              <a:solidFill>
                <a:srgbClr val="C00000"/>
              </a:solidFill>
            </c:spPr>
          </c:dPt>
          <c:dPt>
            <c:idx val="2"/>
            <c:bubble3D val="0"/>
            <c:explosion val="13"/>
            <c:spPr>
              <a:solidFill>
                <a:srgbClr val="00B0F0"/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9.8574522159801503E-2"/>
                  <c:y val="1.3195812710152359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effectLst/>
                      </a:rPr>
                      <a:t>Частные</a:t>
                    </a:r>
                  </a:p>
                  <a:p>
                    <a:r>
                      <a:rPr lang="ru-RU" b="1" dirty="0" smtClean="0">
                        <a:effectLst/>
                      </a:rPr>
                      <a:t>78 млн руб.</a:t>
                    </a:r>
                  </a:p>
                  <a:p>
                    <a:r>
                      <a:rPr lang="en-US" b="1" dirty="0" smtClean="0">
                        <a:effectLst/>
                      </a:rPr>
                      <a:t>0</a:t>
                    </a:r>
                    <a:r>
                      <a:rPr lang="ru-RU" b="1" dirty="0" smtClean="0">
                        <a:effectLst/>
                      </a:rPr>
                      <a:t>,</a:t>
                    </a:r>
                    <a:r>
                      <a:rPr lang="en-US" b="1" dirty="0" smtClean="0">
                        <a:effectLst/>
                      </a:rPr>
                      <a:t>4</a:t>
                    </a:r>
                    <a:r>
                      <a:rPr lang="ru-RU" b="1" dirty="0" smtClean="0">
                        <a:effectLst/>
                      </a:rPr>
                      <a:t>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b="1">
                    <a:effectLst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Муниципальные</c:v>
                </c:pt>
                <c:pt idx="1">
                  <c:v>Частные</c:v>
                </c:pt>
                <c:pt idx="2">
                  <c:v>Совокупная задолженность по региону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1.5</c:v>
                </c:pt>
                <c:pt idx="1">
                  <c:v>0.38</c:v>
                </c:pt>
                <c:pt idx="2">
                  <c:v>98.12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>
          <a:bevelT w="165100" prst="coolSlant"/>
        </a:sp3d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524609326409128E-2"/>
          <c:y val="9.8434693093724643E-2"/>
          <c:w val="0.82611324840204414"/>
          <c:h val="0.678331010041586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52400" prst="coolSlant"/>
            </a:sp3d>
          </c:spPr>
          <c:invertIfNegative val="0"/>
          <c:dPt>
            <c:idx val="0"/>
            <c:invertIfNegative val="0"/>
            <c:bubble3D val="0"/>
          </c:dPt>
          <c:dLbls>
            <c:txPr>
              <a:bodyPr/>
              <a:lstStyle/>
              <a:p>
                <a:pPr>
                  <a:defRPr sz="1800" b="1"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Количество проверенных перевозчиков</c:v>
                </c:pt>
              </c:strCache>
            </c:strRef>
          </c:cat>
          <c:val>
            <c:numRef>
              <c:f>Лист1!$B$2</c:f>
              <c:numCache>
                <c:formatCode>0</c:formatCode>
                <c:ptCount val="1"/>
                <c:pt idx="0">
                  <c:v>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152400" prst="coolSlant"/>
            </a:sp3d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ru-RU" sz="1800" smtClean="0"/>
                      <a:t> </a:t>
                    </a:r>
                    <a:r>
                      <a:rPr lang="en-US" sz="1800" smtClean="0"/>
                      <a:t>35.0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Количество проверенных перевозчиков</c:v>
                </c:pt>
              </c:strCache>
            </c:strRef>
          </c:cat>
          <c:val>
            <c:numRef>
              <c:f>Лист1!$C$2</c:f>
              <c:numCache>
                <c:formatCode>0</c:formatCode>
                <c:ptCount val="1"/>
                <c:pt idx="0">
                  <c:v>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114300" prst="coolSlant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468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ru-RU" smtClean="0"/>
                      <a:t> </a:t>
                    </a:r>
                    <a:r>
                      <a:rPr lang="en-US" smtClean="0"/>
                      <a:t>12.7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rgbClr val="96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Количество проверенных перевозчиков</c:v>
                </c:pt>
              </c:strCache>
            </c:strRef>
          </c:cat>
          <c:val>
            <c:numRef>
              <c:f>Лист1!$D$2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67349120"/>
        <c:axId val="67367296"/>
      </c:barChart>
      <c:catAx>
        <c:axId val="673491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lnSpc>
                <a:spcPts val="1200"/>
              </a:lnSpc>
              <a:defRPr sz="1800" b="1" spc="-100" baseline="0"/>
            </a:pPr>
            <a:endParaRPr lang="ru-RU"/>
          </a:p>
        </c:txPr>
        <c:crossAx val="67367296"/>
        <c:crosses val="autoZero"/>
        <c:auto val="1"/>
        <c:lblAlgn val="ctr"/>
        <c:lblOffset val="100"/>
        <c:noMultiLvlLbl val="0"/>
      </c:catAx>
      <c:valAx>
        <c:axId val="67367296"/>
        <c:scaling>
          <c:orientation val="minMax"/>
          <c:max val="50"/>
        </c:scaling>
        <c:delete val="1"/>
        <c:axPos val="l"/>
        <c:majorGridlines>
          <c:spPr>
            <a:ln>
              <a:noFill/>
            </a:ln>
          </c:spPr>
        </c:majorGridlines>
        <c:numFmt formatCode="0" sourceLinked="1"/>
        <c:majorTickMark val="out"/>
        <c:minorTickMark val="none"/>
        <c:tickLblPos val="nextTo"/>
        <c:crossAx val="673491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130050229425131E-3"/>
          <c:y val="6.006360765082646E-2"/>
          <c:w val="0.82611324840204414"/>
          <c:h val="0.678331010041586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143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 w="152400" prst="coolSlant"/>
              </a:sp3d>
            </c:spPr>
          </c:dPt>
          <c:dLbls>
            <c:txPr>
              <a:bodyPr/>
              <a:lstStyle/>
              <a:p>
                <a:pPr>
                  <a:defRPr sz="1800" b="1"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Количество проверок с нарушениями</c:v>
                </c:pt>
              </c:strCache>
            </c:strRef>
          </c:cat>
          <c:val>
            <c:numRef>
              <c:f>Лист1!$B$2</c:f>
              <c:numCache>
                <c:formatCode>0</c:formatCode>
                <c:ptCount val="1"/>
                <c:pt idx="0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152400" prst="coolSlant"/>
            </a:sp3d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ru-RU" sz="1800" smtClean="0"/>
                      <a:t> </a:t>
                    </a:r>
                    <a:r>
                      <a:rPr lang="en-US" sz="1800" smtClean="0"/>
                      <a:t>35.0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Количество проверок с нарушениями</c:v>
                </c:pt>
              </c:strCache>
            </c:strRef>
          </c:cat>
          <c:val>
            <c:numRef>
              <c:f>Лист1!$C$2</c:f>
              <c:numCache>
                <c:formatCode>0</c:formatCode>
                <c:ptCount val="1"/>
                <c:pt idx="0">
                  <c:v>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114300" prst="coolSlant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468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ru-RU" smtClean="0"/>
                      <a:t> </a:t>
                    </a:r>
                    <a:r>
                      <a:rPr lang="en-US" smtClean="0"/>
                      <a:t>12.7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rgbClr val="96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Количество проверок с нарушениями</c:v>
                </c:pt>
              </c:strCache>
            </c:strRef>
          </c:cat>
          <c:val>
            <c:numRef>
              <c:f>Лист1!$D$2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67472000"/>
        <c:axId val="67481984"/>
      </c:barChart>
      <c:catAx>
        <c:axId val="674720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lnSpc>
                <a:spcPts val="1200"/>
              </a:lnSpc>
              <a:defRPr sz="1800" b="1" spc="-100" baseline="0"/>
            </a:pPr>
            <a:endParaRPr lang="ru-RU"/>
          </a:p>
        </c:txPr>
        <c:crossAx val="67481984"/>
        <c:crosses val="autoZero"/>
        <c:auto val="1"/>
        <c:lblAlgn val="ctr"/>
        <c:lblOffset val="100"/>
        <c:noMultiLvlLbl val="0"/>
      </c:catAx>
      <c:valAx>
        <c:axId val="67481984"/>
        <c:scaling>
          <c:orientation val="minMax"/>
          <c:max val="50"/>
        </c:scaling>
        <c:delete val="1"/>
        <c:axPos val="l"/>
        <c:majorGridlines>
          <c:spPr>
            <a:ln>
              <a:noFill/>
            </a:ln>
          </c:spPr>
        </c:majorGridlines>
        <c:numFmt formatCode="0" sourceLinked="1"/>
        <c:majorTickMark val="out"/>
        <c:minorTickMark val="none"/>
        <c:tickLblPos val="nextTo"/>
        <c:crossAx val="674720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388672087128856"/>
          <c:y val="0.19695162297291469"/>
          <c:w val="0.82611324840204414"/>
          <c:h val="0.678331010041586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524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 w="152400" prst="coolSlant"/>
              </a:sp3d>
            </c:spPr>
          </c:dPt>
          <c:dLbls>
            <c:txPr>
              <a:bodyPr/>
              <a:lstStyle/>
              <a:p>
                <a:pPr>
                  <a:defRPr sz="1800" b="1"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Проведено проверок</c:v>
                </c:pt>
              </c:strCache>
            </c:strRef>
          </c:cat>
          <c:val>
            <c:numRef>
              <c:f>Лист1!$B$2</c:f>
              <c:numCache>
                <c:formatCode>0</c:formatCode>
                <c:ptCount val="1"/>
                <c:pt idx="0">
                  <c:v>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152400" prst="coolSlant"/>
            </a:sp3d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ru-RU" sz="1800" smtClean="0"/>
                      <a:t> </a:t>
                    </a:r>
                    <a:r>
                      <a:rPr lang="en-US" sz="1800" smtClean="0"/>
                      <a:t>35.0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Проведено проверок</c:v>
                </c:pt>
              </c:strCache>
            </c:strRef>
          </c:cat>
          <c:val>
            <c:numRef>
              <c:f>Лист1!$C$2</c:f>
              <c:numCache>
                <c:formatCode>0</c:formatCode>
                <c:ptCount val="1"/>
                <c:pt idx="0">
                  <c:v>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114300" prst="coolSlant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468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ru-RU" smtClean="0"/>
                      <a:t> </a:t>
                    </a:r>
                    <a:r>
                      <a:rPr lang="en-US" smtClean="0"/>
                      <a:t>12.7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rgbClr val="96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Проведено проверок</c:v>
                </c:pt>
              </c:strCache>
            </c:strRef>
          </c:cat>
          <c:val>
            <c:numRef>
              <c:f>Лист1!$D$2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70425216"/>
        <c:axId val="70435200"/>
      </c:barChart>
      <c:catAx>
        <c:axId val="70425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lnSpc>
                <a:spcPts val="1200"/>
              </a:lnSpc>
              <a:defRPr sz="1800" b="1" spc="-100" baseline="0"/>
            </a:pPr>
            <a:endParaRPr lang="ru-RU"/>
          </a:p>
        </c:txPr>
        <c:crossAx val="70435200"/>
        <c:crosses val="autoZero"/>
        <c:auto val="1"/>
        <c:lblAlgn val="ctr"/>
        <c:lblOffset val="100"/>
        <c:noMultiLvlLbl val="0"/>
      </c:catAx>
      <c:valAx>
        <c:axId val="70435200"/>
        <c:scaling>
          <c:orientation val="minMax"/>
          <c:max val="50"/>
        </c:scaling>
        <c:delete val="1"/>
        <c:axPos val="l"/>
        <c:majorGridlines>
          <c:spPr>
            <a:ln>
              <a:noFill/>
            </a:ln>
          </c:spPr>
        </c:majorGridlines>
        <c:numFmt formatCode="0" sourceLinked="1"/>
        <c:majorTickMark val="out"/>
        <c:minorTickMark val="none"/>
        <c:tickLblPos val="nextTo"/>
        <c:crossAx val="7042521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388672087128856"/>
          <c:y val="0.19695162297291469"/>
          <c:w val="0.82611324840204414"/>
          <c:h val="0.678331010041586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52400" prst="coolSlant"/>
            </a:sp3d>
          </c:spPr>
          <c:invertIfNegative val="0"/>
          <c:dPt>
            <c:idx val="0"/>
            <c:invertIfNegative val="0"/>
            <c:bubble3D val="0"/>
          </c:dPt>
          <c:dLbls>
            <c:txPr>
              <a:bodyPr/>
              <a:lstStyle/>
              <a:p>
                <a:pPr>
                  <a:defRPr sz="1800" b="1"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Количество перевозчиков, у которых установлено нарушение</c:v>
                </c:pt>
              </c:strCache>
            </c:strRef>
          </c:cat>
          <c:val>
            <c:numRef>
              <c:f>Лист1!$B$2</c:f>
              <c:numCache>
                <c:formatCode>0</c:formatCode>
                <c:ptCount val="1"/>
                <c:pt idx="0">
                  <c:v>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152400" prst="coolSlant"/>
            </a:sp3d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ru-RU" sz="1800" smtClean="0"/>
                      <a:t> </a:t>
                    </a:r>
                    <a:r>
                      <a:rPr lang="en-US" sz="1800" smtClean="0"/>
                      <a:t>35.0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Количество перевозчиков, у которых установлено нарушение</c:v>
                </c:pt>
              </c:strCache>
            </c:strRef>
          </c:cat>
          <c:val>
            <c:numRef>
              <c:f>Лист1!$C$2</c:f>
              <c:numCache>
                <c:formatCode>0</c:formatCode>
                <c:ptCount val="1"/>
                <c:pt idx="0">
                  <c:v>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114300" prst="coolSlant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468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ru-RU" smtClean="0"/>
                      <a:t> </a:t>
                    </a:r>
                    <a:r>
                      <a:rPr lang="en-US" smtClean="0"/>
                      <a:t>12.7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rgbClr val="96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Количество перевозчиков, у которых установлено нарушение</c:v>
                </c:pt>
              </c:strCache>
            </c:strRef>
          </c:cat>
          <c:val>
            <c:numRef>
              <c:f>Лист1!$D$2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70496256"/>
        <c:axId val="70497792"/>
      </c:barChart>
      <c:catAx>
        <c:axId val="704962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lnSpc>
                <a:spcPts val="1200"/>
              </a:lnSpc>
              <a:defRPr sz="1800" b="1" spc="-100" baseline="0"/>
            </a:pPr>
            <a:endParaRPr lang="ru-RU"/>
          </a:p>
        </c:txPr>
        <c:crossAx val="70497792"/>
        <c:crosses val="autoZero"/>
        <c:auto val="1"/>
        <c:lblAlgn val="ctr"/>
        <c:lblOffset val="100"/>
        <c:noMultiLvlLbl val="0"/>
      </c:catAx>
      <c:valAx>
        <c:axId val="70497792"/>
        <c:scaling>
          <c:orientation val="minMax"/>
          <c:max val="50"/>
        </c:scaling>
        <c:delete val="1"/>
        <c:axPos val="l"/>
        <c:majorGridlines>
          <c:spPr>
            <a:ln>
              <a:noFill/>
            </a:ln>
          </c:spPr>
        </c:majorGridlines>
        <c:numFmt formatCode="0" sourceLinked="1"/>
        <c:majorTickMark val="out"/>
        <c:minorTickMark val="none"/>
        <c:tickLblPos val="nextTo"/>
        <c:crossAx val="7049625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 smtClean="0">
                <a:effectLst/>
              </a:rPr>
              <a:t>Муниципальные,</a:t>
            </a:r>
          </a:p>
          <a:p>
            <a:pPr>
              <a:defRPr/>
            </a:pPr>
            <a:r>
              <a:rPr lang="ru-RU" sz="2000" b="0" dirty="0" smtClean="0">
                <a:effectLst/>
              </a:rPr>
              <a:t>млн рублей</a:t>
            </a:r>
            <a:endParaRPr lang="ru-RU" sz="2000" b="0" dirty="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8 мес 2017</c:v>
                </c:pt>
                <c:pt idx="1">
                  <c:v>8 мес 2018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137142</c:v>
                </c:pt>
                <c:pt idx="1">
                  <c:v>159449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426368"/>
        <c:axId val="22427904"/>
      </c:barChart>
      <c:catAx>
        <c:axId val="22426368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crossAx val="22427904"/>
        <c:crosses val="max"/>
        <c:auto val="1"/>
        <c:lblAlgn val="ctr"/>
        <c:lblOffset val="100"/>
        <c:noMultiLvlLbl val="0"/>
      </c:catAx>
      <c:valAx>
        <c:axId val="22427904"/>
        <c:scaling>
          <c:orientation val="minMax"/>
          <c:max val="160000"/>
          <c:min val="1"/>
        </c:scaling>
        <c:delete val="0"/>
        <c:axPos val="l"/>
        <c:majorGridlines/>
        <c:numFmt formatCode="#,##0" sourceLinked="1"/>
        <c:majorTickMark val="out"/>
        <c:minorTickMark val="none"/>
        <c:tickLblPos val="none"/>
        <c:crossAx val="22426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 smtClean="0"/>
              <a:t>Частные</a:t>
            </a:r>
            <a:r>
              <a:rPr lang="ru-RU" sz="2000" b="0" dirty="0" smtClean="0"/>
              <a:t>, </a:t>
            </a:r>
            <a:r>
              <a:rPr lang="ru-RU" sz="2000" b="0" dirty="0"/>
              <a:t>млн рублей</a:t>
            </a:r>
          </a:p>
        </c:rich>
      </c:tx>
      <c:layout>
        <c:manualLayout>
          <c:xMode val="edge"/>
          <c:yMode val="edge"/>
          <c:x val="0.1980147047153491"/>
          <c:y val="6.064702141381999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4643968130525185E-2"/>
          <c:y val="0.34847082581885347"/>
          <c:w val="0.93071206373894955"/>
          <c:h val="0.613812784155336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Частные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2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34</a:t>
                    </a:r>
                    <a:r>
                      <a:rPr lang="ru-RU" sz="22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,3</a:t>
                    </a:r>
                    <a:endParaRPr lang="en-US" sz="2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22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35,9</a:t>
                    </a:r>
                  </a:p>
                  <a:p>
                    <a:r>
                      <a:rPr lang="ru-RU" sz="20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+4,6</a:t>
                    </a:r>
                    <a:r>
                      <a:rPr lang="ru-RU" sz="2000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8 мес 2017</c:v>
                </c:pt>
                <c:pt idx="1">
                  <c:v>8 мес 2018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34345</c:v>
                </c:pt>
                <c:pt idx="1">
                  <c:v>35879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515712"/>
        <c:axId val="22517248"/>
      </c:barChart>
      <c:catAx>
        <c:axId val="22515712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crossAx val="22517248"/>
        <c:crosses val="max"/>
        <c:auto val="1"/>
        <c:lblAlgn val="ctr"/>
        <c:lblOffset val="100"/>
        <c:noMultiLvlLbl val="0"/>
      </c:catAx>
      <c:valAx>
        <c:axId val="22517248"/>
        <c:scaling>
          <c:orientation val="minMax"/>
          <c:max val="36000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22515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666666666666666E-3"/>
          <c:y val="0.05"/>
          <c:w val="0.98536675711888644"/>
          <c:h val="0.80134701753871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Частные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txPr>
              <a:bodyPr/>
              <a:lstStyle/>
              <a:p>
                <a:pPr>
                  <a:defRPr sz="21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6 мес 2017</c:v>
                </c:pt>
                <c:pt idx="1">
                  <c:v>6 мес 2018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914</c:v>
                </c:pt>
                <c:pt idx="1">
                  <c:v>1024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Муниципальные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bg1"/>
                        </a:solidFill>
                      </a:rPr>
                      <a:t>6</a:t>
                    </a:r>
                    <a:r>
                      <a:rPr lang="ru-RU" b="1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b="1" smtClean="0">
                        <a:solidFill>
                          <a:schemeClr val="bg1"/>
                        </a:solidFill>
                      </a:rPr>
                      <a:t>622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bg1"/>
                        </a:solidFill>
                      </a:rPr>
                      <a:t>6</a:t>
                    </a:r>
                    <a:r>
                      <a:rPr lang="ru-RU" b="1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b="1" smtClean="0">
                        <a:solidFill>
                          <a:schemeClr val="bg1"/>
                        </a:solidFill>
                      </a:rPr>
                      <a:t>218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1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6 мес 2017</c:v>
                </c:pt>
                <c:pt idx="1">
                  <c:v>6 мес 2018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6622</c:v>
                </c:pt>
                <c:pt idx="1">
                  <c:v>6218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578688"/>
        <c:axId val="22580224"/>
      </c:barChart>
      <c:catAx>
        <c:axId val="22578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580224"/>
        <c:crosses val="autoZero"/>
        <c:auto val="1"/>
        <c:lblAlgn val="ctr"/>
        <c:lblOffset val="100"/>
        <c:noMultiLvlLbl val="0"/>
      </c:catAx>
      <c:valAx>
        <c:axId val="22580224"/>
        <c:scaling>
          <c:orientation val="minMax"/>
          <c:max val="800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2578688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666666666666666E-3"/>
          <c:y val="0.05"/>
          <c:w val="0.98536675711888644"/>
          <c:h val="0.80134701753871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Частные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i="0" smtClean="0">
                        <a:solidFill>
                          <a:schemeClr val="bg1"/>
                        </a:solidFill>
                      </a:rPr>
                      <a:t>10</a:t>
                    </a:r>
                    <a:r>
                      <a:rPr lang="ru-RU" b="1" i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b="1" i="0" smtClean="0">
                        <a:solidFill>
                          <a:schemeClr val="bg1"/>
                        </a:solidFill>
                      </a:rPr>
                      <a:t>274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i="0" smtClean="0">
                        <a:solidFill>
                          <a:schemeClr val="bg1"/>
                        </a:solidFill>
                      </a:rPr>
                      <a:t>11</a:t>
                    </a:r>
                    <a:r>
                      <a:rPr lang="ru-RU" b="1" i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b="1" i="0" smtClean="0">
                        <a:solidFill>
                          <a:schemeClr val="bg1"/>
                        </a:solidFill>
                      </a:rPr>
                      <a:t>403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100" b="1" i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6 мес 2017</c:v>
                </c:pt>
                <c:pt idx="1">
                  <c:v>6 мес 2018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10274</c:v>
                </c:pt>
                <c:pt idx="1">
                  <c:v>11403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Муниципальные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bg1"/>
                        </a:solidFill>
                      </a:rPr>
                      <a:t>18</a:t>
                    </a:r>
                    <a:r>
                      <a:rPr lang="ru-RU" b="1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b="1" smtClean="0">
                        <a:solidFill>
                          <a:schemeClr val="bg1"/>
                        </a:solidFill>
                      </a:rPr>
                      <a:t>408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bg1"/>
                        </a:solidFill>
                      </a:rPr>
                      <a:t>20</a:t>
                    </a:r>
                    <a:r>
                      <a:rPr lang="ru-RU" b="1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b="1" smtClean="0">
                        <a:solidFill>
                          <a:schemeClr val="bg1"/>
                        </a:solidFill>
                      </a:rPr>
                      <a:t>312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1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6 мес 2017</c:v>
                </c:pt>
                <c:pt idx="1">
                  <c:v>6 мес 2018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18408</c:v>
                </c:pt>
                <c:pt idx="1">
                  <c:v>20312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50"/>
        <c:axId val="24802816"/>
        <c:axId val="24804352"/>
      </c:barChart>
      <c:catAx>
        <c:axId val="2480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804352"/>
        <c:crosses val="autoZero"/>
        <c:auto val="1"/>
        <c:lblAlgn val="ctr"/>
        <c:lblOffset val="100"/>
        <c:noMultiLvlLbl val="0"/>
      </c:catAx>
      <c:valAx>
        <c:axId val="24804352"/>
        <c:scaling>
          <c:orientation val="minMax"/>
          <c:max val="3900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480281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ЮЛ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ЮЛ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Pt>
            <c:idx val="0"/>
            <c:bubble3D val="0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-0.27753613534466037"/>
                  <c:y val="-8.7452801289113119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СНР
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58%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2576573412746983"/>
                  <c:y val="5.947762942212560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ОСН</a:t>
                    </a:r>
                    <a:r>
                      <a: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
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42%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Лист1!$A$2:$A$3</c:f>
              <c:strCache>
                <c:ptCount val="2"/>
                <c:pt idx="0">
                  <c:v>СНР</c:v>
                </c:pt>
                <c:pt idx="1">
                  <c:v>ОСН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</c:v>
                </c:pt>
                <c:pt idx="1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160" b="1" i="0" u="none" strike="noStrike" baseline="0" dirty="0" smtClean="0">
                <a:effectLst/>
              </a:rPr>
              <a:t>Предприниматели</a:t>
            </a:r>
            <a:endParaRPr lang="ru-RU" dirty="0" smtClean="0"/>
          </a:p>
        </c:rich>
      </c:tx>
      <c:layout/>
      <c:overlay val="0"/>
    </c:title>
    <c:autoTitleDeleted val="0"/>
    <c:view3D>
      <c:rotX val="30"/>
      <c:rotY val="3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ИП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Pt>
            <c:idx val="0"/>
            <c:bubble3D val="0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-0.27454670761629124"/>
                  <c:y val="-0.26199984179288366"/>
                </c:manualLayout>
              </c:layout>
              <c:tx>
                <c:rich>
                  <a:bodyPr/>
                  <a:lstStyle/>
                  <a:p>
                    <a:r>
                      <a: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СНР
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97</a:t>
                    </a:r>
                    <a:r>
                      <a: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18890321037775465"/>
                  <c:y val="9.0507908981430213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ОСН
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</a:t>
                    </a:r>
                    <a:r>
                      <a: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Лист1!$A$2:$A$3</c:f>
              <c:strCache>
                <c:ptCount val="2"/>
                <c:pt idx="0">
                  <c:v>СНР</c:v>
                </c:pt>
                <c:pt idx="1">
                  <c:v>ОСН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97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121451665445837E-2"/>
          <c:y val="8.3225848240436176E-2"/>
          <c:w val="0.88818986945065803"/>
          <c:h val="0.753062791003019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Частные</c:v>
                </c:pt>
              </c:strCache>
            </c:strRef>
          </c:tx>
          <c:spPr>
            <a:solidFill>
              <a:srgbClr val="0070C0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Pt>
            <c:idx val="6"/>
            <c:invertIfNegative val="0"/>
            <c:bubble3D val="0"/>
            <c:spPr>
              <a:solidFill>
                <a:srgbClr val="0070C0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="1" smtClean="0">
                        <a:solidFill>
                          <a:schemeClr val="bg1"/>
                        </a:solidFill>
                      </a:rPr>
                      <a:t>14</a:t>
                    </a:r>
                    <a:r>
                      <a:rPr lang="en-US" b="1" smtClean="0">
                        <a:solidFill>
                          <a:schemeClr val="bg1"/>
                        </a:solidFill>
                      </a:rPr>
                      <a:t>.</a:t>
                    </a:r>
                    <a:r>
                      <a:rPr lang="ru-RU" b="1" smtClean="0">
                        <a:solidFill>
                          <a:schemeClr val="bg1"/>
                        </a:solidFill>
                      </a:rPr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8 мес 2017</c:v>
                </c:pt>
                <c:pt idx="1">
                  <c:v>8 мес 2018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13.8</c:v>
                </c:pt>
                <c:pt idx="1">
                  <c:v>14.9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123328"/>
        <c:axId val="29124864"/>
      </c:barChart>
      <c:catAx>
        <c:axId val="29123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baseline="0"/>
            </a:pPr>
            <a:endParaRPr lang="ru-RU"/>
          </a:p>
        </c:txPr>
        <c:crossAx val="29124864"/>
        <c:crosses val="autoZero"/>
        <c:auto val="1"/>
        <c:lblAlgn val="ctr"/>
        <c:lblOffset val="100"/>
        <c:noMultiLvlLbl val="0"/>
      </c:catAx>
      <c:valAx>
        <c:axId val="29124864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29123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6330236642467445E-2"/>
          <c:w val="1"/>
          <c:h val="0.753062791003019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</c:v>
                </c:pt>
              </c:strCache>
            </c:strRef>
          </c:tx>
          <c:spPr>
            <a:solidFill>
              <a:srgbClr val="C00000"/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Pt>
            <c:idx val="6"/>
            <c:invertIfNegative val="0"/>
            <c:bubble3D val="0"/>
          </c:dPt>
          <c:dLbls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8 мес 2017</c:v>
                </c:pt>
                <c:pt idx="1">
                  <c:v>8 мес 2018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105.5</c:v>
                </c:pt>
                <c:pt idx="1">
                  <c:v>122.6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5161856"/>
        <c:axId val="65163648"/>
      </c:barChart>
      <c:catAx>
        <c:axId val="65161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baseline="0"/>
            </a:pPr>
            <a:endParaRPr lang="ru-RU"/>
          </a:p>
        </c:txPr>
        <c:crossAx val="65163648"/>
        <c:crosses val="autoZero"/>
        <c:auto val="1"/>
        <c:lblAlgn val="ctr"/>
        <c:lblOffset val="100"/>
        <c:noMultiLvlLbl val="0"/>
      </c:catAx>
      <c:valAx>
        <c:axId val="651636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5161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0.35593</cdr:x>
      <cdr:y>0.53167</cdr:y>
    </cdr:from>
    <cdr:to>
      <cdr:x>0.84746</cdr:x>
      <cdr:y>0.81393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12168" y="2034489"/>
          <a:ext cx="2088232" cy="1080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rPr>
            <a:t>Муниципальные</a:t>
          </a:r>
        </a:p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rPr>
            <a:t>90%</a:t>
          </a:r>
        </a:p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rPr>
            <a:t>56</a:t>
          </a:r>
          <a:r>
            <a: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rPr>
            <a:t>9</a:t>
          </a:r>
          <a:r>
            <a: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rPr>
            <a:t> млн руб.</a:t>
          </a:r>
        </a:p>
      </cdr:txBody>
    </cdr:sp>
  </cdr:relSizeAnchor>
  <cdr:relSizeAnchor xmlns:cdr="http://schemas.openxmlformats.org/drawingml/2006/chartDrawing">
    <cdr:from>
      <cdr:x>0</cdr:x>
      <cdr:y>0.22581</cdr:y>
    </cdr:from>
    <cdr:to>
      <cdr:x>0.54237</cdr:x>
      <cdr:y>0.39697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0" y="864095"/>
          <a:ext cx="2304256" cy="6549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Частные</a:t>
          </a:r>
        </a:p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10 % - </a:t>
          </a:r>
          <a:r>
            <a:rPr lang="ru-RU" sz="2000" b="1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rPr>
            <a:t>64 млн руб.</a:t>
          </a:r>
          <a:endParaRPr kumimoji="0" lang="ru-RU" sz="200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0.35714</cdr:x>
      <cdr:y>0.34386</cdr:y>
    </cdr:from>
    <cdr:to>
      <cdr:x>0.64286</cdr:x>
      <cdr:y>0.44107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1440160" y="1224136"/>
          <a:ext cx="1152152" cy="346062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0070C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0.41733</cdr:x>
      <cdr:y>0.42212</cdr:y>
    </cdr:from>
    <cdr:to>
      <cdr:x>0.57762</cdr:x>
      <cdr:y>0.49989</cdr:y>
    </cdr:to>
    <cdr:sp macro="" textlink="">
      <cdr:nvSpPr>
        <cdr:cNvPr id="5" name="TextBox 4"/>
        <cdr:cNvSpPr txBox="1"/>
      </cdr:nvSpPr>
      <cdr:spPr>
        <a:xfrm xmlns:a="http://schemas.openxmlformats.org/drawingml/2006/main" rot="20550143">
          <a:off x="1682845" y="1502733"/>
          <a:ext cx="646397" cy="2768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rPr>
            <a:t>+22</a:t>
          </a:r>
        </a:p>
      </cdr:txBody>
    </cdr:sp>
  </cdr:relSizeAnchor>
  <cdr:relSizeAnchor xmlns:cdr="http://schemas.openxmlformats.org/drawingml/2006/chartDrawing">
    <cdr:from>
      <cdr:x>0.17857</cdr:x>
      <cdr:y>0.62705</cdr:y>
    </cdr:from>
    <cdr:to>
      <cdr:x>0.35714</cdr:x>
      <cdr:y>0.76864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1" y="2232263"/>
          <a:ext cx="720080" cy="504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137</a:t>
          </a:r>
          <a:endParaRPr kumimoji="0" lang="ru-RU" sz="2200" b="1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0.625</cdr:x>
      <cdr:y>0.62705</cdr:y>
    </cdr:from>
    <cdr:to>
      <cdr:x>0.83929</cdr:x>
      <cdr:y>0.76864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520280" y="2232263"/>
          <a:ext cx="864096" cy="504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159</a:t>
          </a:r>
        </a:p>
        <a:p xmlns:a="http://schemas.openxmlformats.org/drawingml/2006/main">
          <a:pPr algn="ctr" defTabSz="1043056" rtl="0">
            <a:spcBef>
              <a:spcPct val="0"/>
            </a:spcBef>
          </a:pPr>
          <a:r>
            <a: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rPr>
            <a:t>+16%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0.35714</cdr:x>
      <cdr:y>0.34386</cdr:y>
    </cdr:from>
    <cdr:to>
      <cdr:x>0.64286</cdr:x>
      <cdr:y>0.38275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 flipV="1">
          <a:off x="1440160" y="1224136"/>
          <a:ext cx="1152152" cy="138446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C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0.39673</cdr:x>
      <cdr:y>0.37735</cdr:y>
    </cdr:from>
    <cdr:to>
      <cdr:x>0.57241</cdr:x>
      <cdr:y>0.45511</cdr:y>
    </cdr:to>
    <cdr:sp macro="" textlink="">
      <cdr:nvSpPr>
        <cdr:cNvPr id="4" name="TextBox 1"/>
        <cdr:cNvSpPr txBox="1"/>
      </cdr:nvSpPr>
      <cdr:spPr>
        <a:xfrm xmlns:a="http://schemas.openxmlformats.org/drawingml/2006/main" rot="21127875">
          <a:off x="1599790" y="1343333"/>
          <a:ext cx="708421" cy="2768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rPr>
            <a:t>+1,6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0.34211</cdr:x>
      <cdr:y>0.75873</cdr:y>
    </cdr:from>
    <cdr:to>
      <cdr:x>0.6513</cdr:x>
      <cdr:y>0.75873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 rot="-180000">
          <a:off x="1872208" y="2434203"/>
          <a:ext cx="1692125" cy="0"/>
        </a:xfrm>
        <a:prstGeom xmlns:a="http://schemas.openxmlformats.org/drawingml/2006/main" prst="straightConnector1">
          <a:avLst/>
        </a:prstGeom>
        <a:ln xmlns:a="http://schemas.openxmlformats.org/drawingml/2006/main" w="63500">
          <a:solidFill>
            <a:srgbClr val="0070C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0.34211</cdr:x>
      <cdr:y>0.11222</cdr:y>
    </cdr:from>
    <cdr:to>
      <cdr:x>0.648</cdr:x>
      <cdr:y>0.12921</cdr:y>
    </cdr:to>
    <cdr:cxnSp macro="">
      <cdr:nvCxnSpPr>
        <cdr:cNvPr id="8" name="Прямая со стрелкой 7"/>
        <cdr:cNvCxnSpPr/>
      </cdr:nvCxnSpPr>
      <cdr:spPr>
        <a:xfrm xmlns:a="http://schemas.openxmlformats.org/drawingml/2006/main">
          <a:off x="1872208" y="360040"/>
          <a:ext cx="1674042" cy="54501"/>
        </a:xfrm>
        <a:prstGeom xmlns:a="http://schemas.openxmlformats.org/drawingml/2006/main" prst="straightConnector1">
          <a:avLst/>
        </a:prstGeom>
        <a:ln xmlns:a="http://schemas.openxmlformats.org/drawingml/2006/main" w="63500">
          <a:solidFill>
            <a:srgbClr val="C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0.41997</cdr:x>
      <cdr:y>0.14122</cdr:y>
    </cdr:from>
    <cdr:to>
      <cdr:x>0.56662</cdr:x>
      <cdr:y>0.25003</cdr:y>
    </cdr:to>
    <cdr:sp macro="" textlink="">
      <cdr:nvSpPr>
        <cdr:cNvPr id="12" name="TextBox 3"/>
        <cdr:cNvSpPr txBox="1"/>
      </cdr:nvSpPr>
      <cdr:spPr>
        <a:xfrm xmlns:a="http://schemas.openxmlformats.org/drawingml/2006/main" rot="295459">
          <a:off x="2298342" y="453081"/>
          <a:ext cx="802556" cy="349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Autofit/>
        </a:bodyPr>
        <a:lstStyle xmlns:a="http://schemas.openxmlformats.org/drawingml/2006/main">
          <a:defPPr>
            <a:defRPr lang="ru-RU"/>
          </a:defPPr>
          <a:lvl1pPr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1pPr>
          <a:lvl2pPr marL="407988" indent="49213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2pPr>
          <a:lvl3pPr marL="815975" indent="98425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3pPr>
          <a:lvl4pPr marL="1223963" indent="147638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4pPr>
          <a:lvl5pPr marL="1631950" indent="196850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1800" b="1" dirty="0" smtClean="0">
              <a:solidFill>
                <a:srgbClr val="C00000"/>
              </a:solidFill>
              <a:latin typeface="+mj-lt"/>
              <a:ea typeface="+mj-ea"/>
              <a:cs typeface="+mj-cs"/>
            </a:rPr>
            <a:t>-6</a:t>
          </a:r>
          <a:r>
            <a:rPr kumimoji="0" lang="ru-RU" sz="1800" b="1" i="0" u="none" strike="noStrike" kern="1200" cap="none" spc="0" normalizeH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rPr>
            <a:t>,1 %</a:t>
          </a:r>
        </a:p>
      </cdr:txBody>
    </cdr:sp>
  </cdr:relSizeAnchor>
  <cdr:relSizeAnchor xmlns:cdr="http://schemas.openxmlformats.org/drawingml/2006/chartDrawing">
    <cdr:from>
      <cdr:x>0.06579</cdr:x>
      <cdr:y>0.08978</cdr:y>
    </cdr:from>
    <cdr:to>
      <cdr:x>0.13584</cdr:x>
      <cdr:y>0.85289</cdr:y>
    </cdr:to>
    <cdr:sp macro="" textlink="">
      <cdr:nvSpPr>
        <cdr:cNvPr id="6" name="Левая фигурная скобка 5"/>
        <cdr:cNvSpPr/>
      </cdr:nvSpPr>
      <cdr:spPr>
        <a:xfrm xmlns:a="http://schemas.openxmlformats.org/drawingml/2006/main">
          <a:off x="360040" y="288032"/>
          <a:ext cx="383379" cy="2448272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0.85526</cdr:x>
      <cdr:y>0.08978</cdr:y>
    </cdr:from>
    <cdr:to>
      <cdr:x>0.92532</cdr:x>
      <cdr:y>0.85289</cdr:y>
    </cdr:to>
    <cdr:sp macro="" textlink="">
      <cdr:nvSpPr>
        <cdr:cNvPr id="9" name="Левая фигурная скобка 8"/>
        <cdr:cNvSpPr/>
      </cdr:nvSpPr>
      <cdr:spPr>
        <a:xfrm xmlns:a="http://schemas.openxmlformats.org/drawingml/2006/main">
          <a:off x="4680520" y="288032"/>
          <a:ext cx="383379" cy="2448272"/>
        </a:xfrm>
        <a:prstGeom xmlns:a="http://schemas.openxmlformats.org/drawingml/2006/main" prst="leftBrace">
          <a:avLst/>
        </a:prstGeom>
        <a:ln xmlns:a="http://schemas.openxmlformats.org/drawingml/2006/main"/>
        <a:scene3d xmlns:a="http://schemas.openxmlformats.org/drawingml/2006/main">
          <a:camera prst="orthographicFront">
            <a:rot lat="0" lon="0" rev="10799999"/>
          </a:camera>
          <a:lightRig rig="threePt" dir="t"/>
        </a:scene3d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0.28939</cdr:x>
      <cdr:y>0.69578</cdr:y>
    </cdr:from>
    <cdr:to>
      <cdr:x>0.61842</cdr:x>
      <cdr:y>0.74066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 flipV="1">
          <a:off x="1583733" y="2232248"/>
          <a:ext cx="1800643" cy="143988"/>
        </a:xfrm>
        <a:prstGeom xmlns:a="http://schemas.openxmlformats.org/drawingml/2006/main" prst="straightConnector1">
          <a:avLst/>
        </a:prstGeom>
        <a:ln xmlns:a="http://schemas.openxmlformats.org/drawingml/2006/main" w="63500">
          <a:solidFill>
            <a:srgbClr val="0070C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0.36842</cdr:x>
      <cdr:y>0.35911</cdr:y>
    </cdr:from>
    <cdr:to>
      <cdr:x>0.69737</cdr:x>
      <cdr:y>0.43521</cdr:y>
    </cdr:to>
    <cdr:cxnSp macro="">
      <cdr:nvCxnSpPr>
        <cdr:cNvPr id="8" name="Прямая со стрелкой 7"/>
        <cdr:cNvCxnSpPr/>
      </cdr:nvCxnSpPr>
      <cdr:spPr>
        <a:xfrm xmlns:a="http://schemas.openxmlformats.org/drawingml/2006/main" flipV="1">
          <a:off x="2016224" y="1152128"/>
          <a:ext cx="1800200" cy="244152"/>
        </a:xfrm>
        <a:prstGeom xmlns:a="http://schemas.openxmlformats.org/drawingml/2006/main" prst="straightConnector1">
          <a:avLst/>
        </a:prstGeom>
        <a:ln xmlns:a="http://schemas.openxmlformats.org/drawingml/2006/main" w="63500">
          <a:solidFill>
            <a:srgbClr val="C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0.34118</cdr:x>
      <cdr:y>0.74883</cdr:y>
    </cdr:from>
    <cdr:to>
      <cdr:x>0.54009</cdr:x>
      <cdr:y>0.81616</cdr:y>
    </cdr:to>
    <cdr:sp macro="" textlink="">
      <cdr:nvSpPr>
        <cdr:cNvPr id="12" name="TextBox 3"/>
        <cdr:cNvSpPr txBox="1"/>
      </cdr:nvSpPr>
      <cdr:spPr>
        <a:xfrm xmlns:a="http://schemas.openxmlformats.org/drawingml/2006/main" rot="21301565">
          <a:off x="1867145" y="2402460"/>
          <a:ext cx="1088539" cy="216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Autofit/>
        </a:bodyPr>
        <a:lstStyle xmlns:a="http://schemas.openxmlformats.org/drawingml/2006/main">
          <a:defPPr>
            <a:defRPr lang="ru-RU"/>
          </a:defPPr>
          <a:lvl1pPr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1pPr>
          <a:lvl2pPr marL="407988" indent="49213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2pPr>
          <a:lvl3pPr marL="815975" indent="98425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3pPr>
          <a:lvl4pPr marL="1223963" indent="147638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4pPr>
          <a:lvl5pPr marL="1631950" indent="196850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1800" b="1" dirty="0" smtClean="0">
              <a:solidFill>
                <a:srgbClr val="0070C0"/>
              </a:solidFill>
              <a:latin typeface="+mj-lt"/>
              <a:ea typeface="+mj-ea"/>
              <a:cs typeface="+mj-cs"/>
            </a:rPr>
            <a:t>+11</a:t>
          </a:r>
          <a:r>
            <a:rPr kumimoji="0" lang="ru-RU" sz="1800" b="1" i="0" u="none" strike="noStrike" kern="1200" cap="none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rPr>
            <a:t> %</a:t>
          </a:r>
        </a:p>
      </cdr:txBody>
    </cdr:sp>
  </cdr:relSizeAnchor>
  <cdr:relSizeAnchor xmlns:cdr="http://schemas.openxmlformats.org/drawingml/2006/chartDrawing">
    <cdr:from>
      <cdr:x>0.06579</cdr:x>
      <cdr:y>0.08978</cdr:y>
    </cdr:from>
    <cdr:to>
      <cdr:x>0.13584</cdr:x>
      <cdr:y>0.85289</cdr:y>
    </cdr:to>
    <cdr:sp macro="" textlink="">
      <cdr:nvSpPr>
        <cdr:cNvPr id="6" name="Левая фигурная скобка 5"/>
        <cdr:cNvSpPr/>
      </cdr:nvSpPr>
      <cdr:spPr>
        <a:xfrm xmlns:a="http://schemas.openxmlformats.org/drawingml/2006/main">
          <a:off x="360040" y="288032"/>
          <a:ext cx="383379" cy="2448272"/>
        </a:xfrm>
        <a:prstGeom xmlns:a="http://schemas.openxmlformats.org/drawingml/2006/main" prst="lef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0.85526</cdr:x>
      <cdr:y>0.08978</cdr:y>
    </cdr:from>
    <cdr:to>
      <cdr:x>0.92532</cdr:x>
      <cdr:y>0.85289</cdr:y>
    </cdr:to>
    <cdr:sp macro="" textlink="">
      <cdr:nvSpPr>
        <cdr:cNvPr id="9" name="Левая фигурная скобка 8"/>
        <cdr:cNvSpPr/>
      </cdr:nvSpPr>
      <cdr:spPr>
        <a:xfrm xmlns:a="http://schemas.openxmlformats.org/drawingml/2006/main">
          <a:off x="4680520" y="288032"/>
          <a:ext cx="383379" cy="2448272"/>
        </a:xfrm>
        <a:prstGeom xmlns:a="http://schemas.openxmlformats.org/drawingml/2006/main" prst="leftBrace">
          <a:avLst/>
        </a:prstGeom>
        <a:ln xmlns:a="http://schemas.openxmlformats.org/drawingml/2006/main"/>
        <a:scene3d xmlns:a="http://schemas.openxmlformats.org/drawingml/2006/main">
          <a:camera prst="orthographicFront">
            <a:rot lat="0" lon="0" rev="10799999"/>
          </a:camera>
          <a:lightRig rig="threePt" dir="t"/>
        </a:scene3d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0.35593</cdr:x>
      <cdr:y>0.73004</cdr:y>
    </cdr:from>
    <cdr:to>
      <cdr:x>0.62712</cdr:x>
      <cdr:y>0.75032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1512168" y="2592288"/>
          <a:ext cx="1152141" cy="72024"/>
        </a:xfrm>
        <a:prstGeom xmlns:a="http://schemas.openxmlformats.org/drawingml/2006/main" prst="straightConnector1">
          <a:avLst/>
        </a:prstGeom>
        <a:ln xmlns:a="http://schemas.openxmlformats.org/drawingml/2006/main" w="63500">
          <a:solidFill>
            <a:srgbClr val="0070C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0.37834</cdr:x>
      <cdr:y>0.60837</cdr:y>
    </cdr:from>
    <cdr:to>
      <cdr:x>0.59322</cdr:x>
      <cdr:y>0.73005</cdr:y>
    </cdr:to>
    <cdr:sp macro="" textlink="">
      <cdr:nvSpPr>
        <cdr:cNvPr id="5" name="TextBox 1"/>
        <cdr:cNvSpPr txBox="1"/>
      </cdr:nvSpPr>
      <cdr:spPr>
        <a:xfrm xmlns:a="http://schemas.openxmlformats.org/drawingml/2006/main" rot="21381237">
          <a:off x="1607358" y="2160240"/>
          <a:ext cx="912922" cy="432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rPr>
            <a:t>+4,2%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0.25581</cdr:x>
      <cdr:y>0.15014</cdr:y>
    </cdr:from>
    <cdr:to>
      <cdr:x>0.5814</cdr:x>
      <cdr:y>0.57913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 flipV="1">
          <a:off x="792088" y="504056"/>
          <a:ext cx="1008112" cy="1440160"/>
        </a:xfrm>
        <a:prstGeom xmlns:a="http://schemas.openxmlformats.org/drawingml/2006/main" prst="straightConnector1">
          <a:avLst/>
        </a:prstGeom>
        <a:ln xmlns:a="http://schemas.openxmlformats.org/drawingml/2006/main" w="63500">
          <a:solidFill>
            <a:srgbClr val="C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0.16477</cdr:x>
      <cdr:y>0.25739</cdr:y>
    </cdr:from>
    <cdr:to>
      <cdr:x>0.4186</cdr:x>
      <cdr:y>0.38609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10188" y="864096"/>
          <a:ext cx="78595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rPr>
            <a:t>+17%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0.04984</cdr:x>
      <cdr:y>0.02041</cdr:y>
    </cdr:from>
    <cdr:to>
      <cdr:x>0.24892</cdr:x>
      <cdr:y>0.22449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6632" y="72008"/>
          <a:ext cx="1584176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</cdr:x>
      <cdr:y>0.00089</cdr:y>
    </cdr:from>
    <cdr:to>
      <cdr:x>0.27665</cdr:x>
      <cdr:y>0.2662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-3131840" y="3448"/>
          <a:ext cx="1912417" cy="1032972"/>
        </a:xfrm>
        <a:prstGeom xmlns:a="http://schemas.openxmlformats.org/drawingml/2006/main" prst="rect">
          <a:avLst/>
        </a:prstGeom>
        <a:effectLst xmlns:a="http://schemas.openxmlformats.org/drawingml/2006/main"/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algn="ctr" rtl="0">
            <a:defRPr sz="1800" b="0" i="0" u="none" strike="noStrike" kern="1200" baseline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r>
            <a:rPr lang="ru-RU" sz="1800" b="1" dirty="0" smtClean="0">
              <a:effectLst/>
            </a:rPr>
            <a:t>Муниципальные</a:t>
          </a:r>
        </a:p>
        <a:p xmlns:a="http://schemas.openxmlformats.org/drawingml/2006/main">
          <a:pPr algn="ctr" rtl="0">
            <a:defRPr sz="1800" b="0" i="0" u="none" strike="noStrike" kern="1200" baseline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r>
            <a:rPr lang="ru-RU" sz="1800" b="1" dirty="0" smtClean="0">
              <a:effectLst/>
            </a:rPr>
            <a:t>302 млн руб.</a:t>
          </a:r>
        </a:p>
        <a:p xmlns:a="http://schemas.openxmlformats.org/drawingml/2006/main">
          <a:pPr algn="ctr" rtl="0">
            <a:defRPr sz="1800" b="0" i="0" u="none" strike="noStrike" kern="1200" baseline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r>
            <a:rPr lang="en-US" sz="1800" b="1" dirty="0" smtClean="0">
              <a:effectLst/>
            </a:rPr>
            <a:t>1</a:t>
          </a:r>
          <a:r>
            <a:rPr lang="ru-RU" sz="1800" b="1" dirty="0" smtClean="0">
              <a:effectLst/>
            </a:rPr>
            <a:t>,</a:t>
          </a:r>
          <a:r>
            <a:rPr lang="en-US" sz="1800" b="1" dirty="0" smtClean="0">
              <a:effectLst/>
            </a:rPr>
            <a:t>5</a:t>
          </a:r>
          <a:r>
            <a:rPr lang="ru-RU" sz="1800" b="1" dirty="0" smtClean="0">
              <a:effectLst/>
            </a:rPr>
            <a:t>%</a:t>
          </a:r>
          <a:endParaRPr lang="en-US" sz="1800" b="1" dirty="0" smtClean="0">
            <a:effectLst/>
          </a:endParaRPr>
        </a:p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20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0.22917</cdr:x>
      <cdr:y>0.13075</cdr:y>
    </cdr:from>
    <cdr:to>
      <cdr:x>0.32871</cdr:x>
      <cdr:y>0.15116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 flipH="1" flipV="1">
          <a:off x="1584176" y="509078"/>
          <a:ext cx="688097" cy="7946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0.14583</cdr:x>
      <cdr:y>0.35269</cdr:y>
    </cdr:from>
    <cdr:to>
      <cdr:x>0.54399</cdr:x>
      <cdr:y>0.67922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08112" y="1373174"/>
          <a:ext cx="2752387" cy="1271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algn="ctr" rtl="0">
            <a:defRPr sz="1800" b="0" i="0" u="none" strike="noStrike" kern="1200" baseline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r>
            <a: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Совокупная </a:t>
          </a:r>
          <a:r>
            <a: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задолженность по региону 20,5 млрд руб.</a:t>
          </a:r>
          <a:endParaRPr lang="ru-RU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A7886-7A9F-40E2-8D27-CDE4626B6C5F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7D56F-CFD9-4827-A819-18AE85B4A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73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3539C-D5C9-4338-8351-EA081E2F4F8F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8825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378825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8B576-3BC1-4962-A043-5DA4FF8C5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99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AD2A1-DECD-497C-AF20-AC99B803545B}" type="slidenum">
              <a:rPr lang="ru-RU" smtClean="0">
                <a:solidFill>
                  <a:prstClr val="black"/>
                </a:solidFill>
              </a:rPr>
              <a:pPr/>
              <a:t>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79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8B576-3BC1-4962-A043-5DA4FF8C54E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044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AD2A1-DECD-497C-AF20-AC99B803545B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79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AD2A1-DECD-497C-AF20-AC99B803545B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79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878930-4DE5-448B-9B43-7344000D9EC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435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878930-4DE5-448B-9B43-7344000D9EC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751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AD2A1-DECD-497C-AF20-AC99B803545B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79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AD2A1-DECD-497C-AF20-AC99B803545B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79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49689" y="9378873"/>
            <a:ext cx="2946400" cy="49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B54A59D-2A2A-44D4-83A8-84ADF60DEAAB}" type="slidenum">
              <a:rPr lang="ru-RU" altLang="ru-RU" sz="1200">
                <a:solidFill>
                  <a:srgbClr val="000000"/>
                </a:solidFill>
              </a:rPr>
              <a:pPr algn="r" eaLnBrk="1" hangingPunct="1"/>
              <a:t>18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849689" y="9378873"/>
            <a:ext cx="2946400" cy="49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0A6A8353-CE2D-4112-903B-8C5EB3FA8BC8}" type="slidenum">
              <a:rPr lang="ru-RU" altLang="ru-RU" sz="1200">
                <a:solidFill>
                  <a:srgbClr val="000000"/>
                </a:solidFill>
              </a:rPr>
              <a:pPr algn="r" eaLnBrk="1" hangingPunct="1"/>
              <a:t>18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125" y="736600"/>
            <a:ext cx="6588125" cy="3706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1" y="4691819"/>
            <a:ext cx="4981575" cy="44441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08" tIns="45354" rIns="90708" bIns="45354" numCol="1" anchor="t" anchorCtr="0" compatLnSpc="1">
            <a:prstTxWarp prst="textNoShape">
              <a:avLst/>
            </a:prstTxWarp>
          </a:bodyPr>
          <a:lstStyle/>
          <a:p>
            <a:pPr defTabSz="914400"/>
            <a:r>
              <a:rPr lang="ru-RU" altLang="ru-RU" dirty="0" smtClean="0"/>
              <a:t>готов</a:t>
            </a:r>
            <a:endParaRPr lang="en-US" alt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8B576-3BC1-4962-A043-5DA4FF8C54E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478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49689" y="9378873"/>
            <a:ext cx="2946400" cy="49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B54A59D-2A2A-44D4-83A8-84ADF60DEAAB}" type="slidenum">
              <a:rPr lang="ru-RU" altLang="ru-RU" sz="1200">
                <a:solidFill>
                  <a:srgbClr val="000000"/>
                </a:solidFill>
              </a:rPr>
              <a:pPr algn="r" eaLnBrk="1" hangingPunct="1"/>
              <a:t>20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849689" y="9378873"/>
            <a:ext cx="2946400" cy="49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0A6A8353-CE2D-4112-903B-8C5EB3FA8BC8}" type="slidenum">
              <a:rPr lang="ru-RU" altLang="ru-RU" sz="1200">
                <a:solidFill>
                  <a:srgbClr val="000000"/>
                </a:solidFill>
              </a:rPr>
              <a:pPr algn="r" eaLnBrk="1" hangingPunct="1"/>
              <a:t>20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125" y="736600"/>
            <a:ext cx="6588125" cy="3706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1" y="4691819"/>
            <a:ext cx="4981575" cy="44441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08" tIns="45354" rIns="90708" bIns="45354" numCol="1" anchor="t" anchorCtr="0" compatLnSpc="1">
            <a:prstTxWarp prst="textNoShape">
              <a:avLst/>
            </a:prstTxWarp>
          </a:bodyPr>
          <a:lstStyle/>
          <a:p>
            <a:pPr defTabSz="914400"/>
            <a:r>
              <a:rPr lang="ru-RU" altLang="ru-RU" dirty="0" smtClean="0"/>
              <a:t>готов</a:t>
            </a:r>
            <a:endParaRPr lang="en-US" alt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8"/>
            <a:ext cx="9144000" cy="5142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794987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15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5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140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57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628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03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464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94987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479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478466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400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979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 userDrawn="1"/>
        </p:nvSpPr>
        <p:spPr>
          <a:xfrm>
            <a:off x="5926138" y="3844925"/>
            <a:ext cx="923925" cy="282575"/>
          </a:xfrm>
          <a:prstGeom prst="rect">
            <a:avLst/>
          </a:prstGeom>
          <a:noFill/>
        </p:spPr>
        <p:txBody>
          <a:bodyPr lIns="71561" tIns="35780" rIns="71561" bIns="35780"/>
          <a:lstStyle/>
          <a:p>
            <a:pPr defTabSz="816296">
              <a:defRPr/>
            </a:pPr>
            <a:endParaRPr lang="ru-RU" sz="16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9" y="558800"/>
            <a:ext cx="7548638" cy="946151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73350-8882-4938-8660-22DF16F12EA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32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 userDrawn="1"/>
        </p:nvSpPr>
        <p:spPr>
          <a:xfrm>
            <a:off x="5926138" y="3844925"/>
            <a:ext cx="923925" cy="282575"/>
          </a:xfrm>
          <a:prstGeom prst="rect">
            <a:avLst/>
          </a:prstGeom>
          <a:noFill/>
        </p:spPr>
        <p:txBody>
          <a:bodyPr lIns="71561" tIns="35780" rIns="71561" bIns="35780"/>
          <a:lstStyle/>
          <a:p>
            <a:pPr defTabSz="816296">
              <a:defRPr/>
            </a:pPr>
            <a:endParaRPr lang="ru-RU" sz="16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15C3B-0989-44C9-AEFC-33F637B46E3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065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564"/>
            <a:ext cx="9144000" cy="5142895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478466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400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363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7F119-CCE5-441D-92AE-2F7ABE0C252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536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84797-92DB-4BAD-830A-00A22C9739C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28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478186"/>
            <a:ext cx="5736842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353046"/>
            <a:ext cx="5736842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27201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799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504950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0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68B7E-3709-4167-BAEC-8045D07B7E4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36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9E8C8-7C98-45EB-8A36-06AB4B08038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509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5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4D79A-33E6-4DC5-B3F6-DB0EF678006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2816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5B365-42D0-4E80-9F67-6AA2F0BFA0F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621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61FFF-E657-4DED-B508-57D82433341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11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Autofit/>
          </a:bodyPr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FAFA6-9193-471A-9572-9ACD7974919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81E1B-3891-4F8F-8B5F-A549DAA052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668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0FC12-58BD-4DEA-984E-7EF510939AA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22B1C-5676-4735-A995-81FEED30AF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3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7"/>
            <a:ext cx="923618" cy="282640"/>
          </a:xfrm>
          <a:prstGeom prst="rect">
            <a:avLst/>
          </a:prstGeom>
          <a:noFill/>
        </p:spPr>
        <p:txBody>
          <a:bodyPr wrap="square" lIns="71561" tIns="35780" rIns="71561" bIns="35780" rtlCol="0">
            <a:noAutofit/>
          </a:bodyPr>
          <a:lstStyle/>
          <a:p>
            <a:pPr defTabSz="816296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9" y="558800"/>
            <a:ext cx="7548638" cy="946151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1023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3CFFE-ACBB-4FCA-8594-E3A5EA74474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F4547-8BCE-4198-87D7-9821786525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9827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94987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85876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478466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400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65734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 userDrawn="1"/>
        </p:nvSpPr>
        <p:spPr>
          <a:xfrm>
            <a:off x="5926138" y="3844925"/>
            <a:ext cx="923925" cy="282575"/>
          </a:xfrm>
          <a:prstGeom prst="rect">
            <a:avLst/>
          </a:prstGeom>
          <a:noFill/>
        </p:spPr>
        <p:txBody>
          <a:bodyPr lIns="71561" tIns="35780" rIns="71561" bIns="35780"/>
          <a:lstStyle/>
          <a:p>
            <a:pPr defTabSz="816296">
              <a:defRPr/>
            </a:pPr>
            <a:endParaRPr lang="ru-RU" sz="16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9" y="558800"/>
            <a:ext cx="7548638" cy="946151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73350-8882-4938-8660-22DF16F12EA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1985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 userDrawn="1"/>
        </p:nvSpPr>
        <p:spPr>
          <a:xfrm>
            <a:off x="5926138" y="3844925"/>
            <a:ext cx="923925" cy="282575"/>
          </a:xfrm>
          <a:prstGeom prst="rect">
            <a:avLst/>
          </a:prstGeom>
          <a:noFill/>
        </p:spPr>
        <p:txBody>
          <a:bodyPr lIns="71561" tIns="35780" rIns="71561" bIns="35780"/>
          <a:lstStyle/>
          <a:p>
            <a:pPr defTabSz="816296">
              <a:defRPr/>
            </a:pPr>
            <a:endParaRPr lang="ru-RU" sz="16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15C3B-0989-44C9-AEFC-33F637B46E3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783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7F119-CCE5-441D-92AE-2F7ABE0C252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0393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84797-92DB-4BAD-830A-00A22C9739C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339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478186"/>
            <a:ext cx="5736842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353046"/>
            <a:ext cx="5736842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502640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799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504950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0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68B7E-3709-4167-BAEC-8045D07B7E4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99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9E8C8-7C98-45EB-8A36-06AB4B08038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04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7"/>
            <a:ext cx="923618" cy="282640"/>
          </a:xfrm>
          <a:prstGeom prst="rect">
            <a:avLst/>
          </a:prstGeom>
          <a:noFill/>
        </p:spPr>
        <p:txBody>
          <a:bodyPr wrap="square" lIns="71561" tIns="35780" rIns="71561" bIns="35780" rtlCol="0">
            <a:noAutofit/>
          </a:bodyPr>
          <a:lstStyle/>
          <a:p>
            <a:pPr defTabSz="816296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6338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5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4D79A-33E6-4DC5-B3F6-DB0EF678006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6166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5B365-42D0-4E80-9F67-6AA2F0BFA0F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8945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61FFF-E657-4DED-B508-57D82433341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4875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Autofit/>
          </a:bodyPr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FAFA6-9193-471A-9572-9ACD7974919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81E1B-3891-4F8F-8B5F-A549DAA052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2033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0FC12-58BD-4DEA-984E-7EF510939AA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22B1C-5676-4735-A995-81FEED30AF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4065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3CFFE-ACBB-4FCA-8594-E3A5EA74474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F4547-8BCE-4198-87D7-9821786525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224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1169"/>
            <a:ext cx="9143998" cy="514289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162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9"/>
            <a:ext cx="9144000" cy="514289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71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564"/>
            <a:ext cx="9144000" cy="5142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478186"/>
            <a:ext cx="5736842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353046"/>
            <a:ext cx="5736842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5183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799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504950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0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91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795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7" cstate="print"/>
          <a:stretch>
            <a:fillRect/>
          </a:stretch>
        </p:blipFill>
        <p:spPr bwMode="auto">
          <a:xfrm>
            <a:off x="1" y="1169"/>
            <a:ext cx="9143998" cy="51428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558800"/>
            <a:ext cx="7632700" cy="925984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189" y="1491630"/>
            <a:ext cx="7632699" cy="3220070"/>
          </a:xfrm>
          <a:prstGeom prst="rect">
            <a:avLst/>
          </a:prstGeom>
        </p:spPr>
        <p:txBody>
          <a:bodyPr vert="horz" lIns="81630" tIns="40815" rIns="81630" bIns="40815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296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296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>
              <a:lnSpc>
                <a:spcPts val="1878"/>
              </a:lnSpc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 defTabSz="816296"/>
            <a:fld id="{E20E89E6-FE54-4E13-859C-1FA908D70D39}" type="slidenum">
              <a:rPr lang="ru-RU" smtClean="0">
                <a:solidFill>
                  <a:prstClr val="white"/>
                </a:solidFill>
              </a:rPr>
              <a:pPr defTabSz="816296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98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l" defTabSz="816296" rtl="0" eaLnBrk="1" latinLnBrk="0" hangingPunct="1">
        <a:spcBef>
          <a:spcPct val="0"/>
        </a:spcBef>
        <a:buNone/>
        <a:defRPr sz="38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84505" indent="0" algn="l" defTabSz="816296" rtl="0" eaLnBrk="1" latinLnBrk="0" hangingPunct="1">
        <a:spcBef>
          <a:spcPct val="20000"/>
        </a:spcBef>
        <a:buFont typeface="+mj-lt"/>
        <a:buNone/>
        <a:defRPr sz="24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84505" indent="0" algn="l" defTabSz="816296" rtl="0" eaLnBrk="1" latinLnBrk="0" hangingPunct="1">
        <a:spcBef>
          <a:spcPct val="20000"/>
        </a:spcBef>
        <a:buFont typeface="Arial" pitchFamily="34" charset="0"/>
        <a:buNone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57828" indent="-203750" algn="l" defTabSz="816296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82020" algn="just" defTabSz="816296" rtl="0" eaLnBrk="1" latinLnBrk="0" hangingPunct="1">
        <a:lnSpc>
          <a:spcPts val="19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23109" indent="0" algn="l" defTabSz="816296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611188" y="558800"/>
            <a:ext cx="76327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611188" y="1492250"/>
            <a:ext cx="76327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72D6C8-39D4-4CCB-8B6B-2E2A145F7F2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2638" y="4398963"/>
            <a:ext cx="504825" cy="51276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C1DB01-B2AF-4036-927B-8EDB5D45487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hdr="0" ftr="0" dt="0"/>
  <p:txStyles>
    <p:titleStyle>
      <a:lvl1pPr algn="l" defTabSz="815975" rtl="0" fontAlgn="base">
        <a:spcBef>
          <a:spcPct val="0"/>
        </a:spcBef>
        <a:spcAft>
          <a:spcPct val="0"/>
        </a:spcAft>
        <a:defRPr sz="38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2pPr>
      <a:lvl3pPr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3pPr>
      <a:lvl4pPr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4pPr>
      <a:lvl5pPr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5pPr>
      <a:lvl6pPr marL="4572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6pPr>
      <a:lvl7pPr marL="9144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7pPr>
      <a:lvl8pPr marL="13716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8pPr>
      <a:lvl9pPr marL="18288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9pPr>
    </p:titleStyle>
    <p:bodyStyle>
      <a:lvl1pPr marL="284163" algn="l" defTabSz="815975" rtl="0" fontAlgn="base">
        <a:spcBef>
          <a:spcPct val="20000"/>
        </a:spcBef>
        <a:spcAft>
          <a:spcPct val="0"/>
        </a:spcAft>
        <a:buFont typeface="+mj-lt"/>
        <a:defRPr sz="2400" kern="1200">
          <a:solidFill>
            <a:srgbClr val="005AA9"/>
          </a:solidFill>
          <a:latin typeface="+mj-lt"/>
          <a:ea typeface="+mn-ea"/>
          <a:cs typeface="+mn-cs"/>
        </a:defRPr>
      </a:lvl1pPr>
      <a:lvl2pPr marL="284163" algn="l" defTabSz="815975" rtl="0" fontAlgn="base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04F53"/>
          </a:solidFill>
          <a:latin typeface="+mj-lt"/>
          <a:ea typeface="+mn-ea"/>
          <a:cs typeface="+mn-cs"/>
        </a:defRPr>
      </a:lvl2pPr>
      <a:lvl3pPr marL="557213" indent="-203200" algn="l" defTabSz="815975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04F53"/>
          </a:solidFill>
          <a:latin typeface="+mj-lt"/>
          <a:ea typeface="+mn-ea"/>
          <a:cs typeface="+mn-cs"/>
        </a:defRPr>
      </a:lvl3pPr>
      <a:lvl4pPr indent="280988" algn="just" defTabSz="815975" rtl="0" fontAlgn="base">
        <a:lnSpc>
          <a:spcPts val="1900"/>
        </a:lnSpc>
        <a:spcBef>
          <a:spcPts val="400"/>
        </a:spcBef>
        <a:spcAft>
          <a:spcPct val="0"/>
        </a:spcAft>
        <a:buFont typeface="Arial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363" algn="l" defTabSz="815975" rtl="0" fontAlgn="base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611188" y="558800"/>
            <a:ext cx="76327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611188" y="1492250"/>
            <a:ext cx="76327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72D6C8-39D4-4CCB-8B6B-2E2A145F7F2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2638" y="4398963"/>
            <a:ext cx="504825" cy="51276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C1DB01-B2AF-4036-927B-8EDB5D45487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15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hf hdr="0" ftr="0" dt="0"/>
  <p:txStyles>
    <p:titleStyle>
      <a:lvl1pPr algn="l" defTabSz="815975" rtl="0" fontAlgn="base">
        <a:spcBef>
          <a:spcPct val="0"/>
        </a:spcBef>
        <a:spcAft>
          <a:spcPct val="0"/>
        </a:spcAft>
        <a:defRPr sz="38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2pPr>
      <a:lvl3pPr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3pPr>
      <a:lvl4pPr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4pPr>
      <a:lvl5pPr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5pPr>
      <a:lvl6pPr marL="4572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6pPr>
      <a:lvl7pPr marL="9144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7pPr>
      <a:lvl8pPr marL="13716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8pPr>
      <a:lvl9pPr marL="18288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9pPr>
    </p:titleStyle>
    <p:bodyStyle>
      <a:lvl1pPr marL="284163" algn="l" defTabSz="815975" rtl="0" fontAlgn="base">
        <a:spcBef>
          <a:spcPct val="20000"/>
        </a:spcBef>
        <a:spcAft>
          <a:spcPct val="0"/>
        </a:spcAft>
        <a:buFont typeface="+mj-lt"/>
        <a:defRPr sz="2400" kern="1200">
          <a:solidFill>
            <a:srgbClr val="005AA9"/>
          </a:solidFill>
          <a:latin typeface="+mj-lt"/>
          <a:ea typeface="+mn-ea"/>
          <a:cs typeface="+mn-cs"/>
        </a:defRPr>
      </a:lvl1pPr>
      <a:lvl2pPr marL="284163" algn="l" defTabSz="815975" rtl="0" fontAlgn="base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04F53"/>
          </a:solidFill>
          <a:latin typeface="+mj-lt"/>
          <a:ea typeface="+mn-ea"/>
          <a:cs typeface="+mn-cs"/>
        </a:defRPr>
      </a:lvl2pPr>
      <a:lvl3pPr marL="557213" indent="-203200" algn="l" defTabSz="815975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04F53"/>
          </a:solidFill>
          <a:latin typeface="+mj-lt"/>
          <a:ea typeface="+mn-ea"/>
          <a:cs typeface="+mn-cs"/>
        </a:defRPr>
      </a:lvl3pPr>
      <a:lvl4pPr indent="280988" algn="just" defTabSz="815975" rtl="0" fontAlgn="base">
        <a:lnSpc>
          <a:spcPts val="1900"/>
        </a:lnSpc>
        <a:spcBef>
          <a:spcPts val="400"/>
        </a:spcBef>
        <a:spcAft>
          <a:spcPct val="0"/>
        </a:spcAft>
        <a:buFont typeface="Arial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363" algn="l" defTabSz="815975" rtl="0" fontAlgn="base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Relationship Id="rId5" Type="http://schemas.microsoft.com/office/2007/relationships/hdphoto" Target="../media/hdphoto6.wdp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5" y="2765387"/>
            <a:ext cx="8784978" cy="110251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cs typeface="Arial" pitchFamily="34" charset="0"/>
              </a:rPr>
              <a:t>«</a:t>
            </a:r>
            <a:r>
              <a:rPr lang="ru-RU" sz="2200" dirty="0">
                <a:cs typeface="Arial" panose="020B0604020202020204" pitchFamily="34" charset="0"/>
              </a:rPr>
              <a:t>Публичные </a:t>
            </a:r>
            <a:r>
              <a:rPr lang="ru-RU" sz="2200" dirty="0" smtClean="0">
                <a:cs typeface="Arial" panose="020B0604020202020204" pitchFamily="34" charset="0"/>
              </a:rPr>
              <a:t>обсуждения </a:t>
            </a:r>
            <a:r>
              <a:rPr lang="ru-RU" sz="2200" dirty="0">
                <a:cs typeface="Arial" panose="020B0604020202020204" pitchFamily="34" charset="0"/>
              </a:rPr>
              <a:t>УФНС России по Омской области по вопросам правоприменительной практики налоговых органов и соблюдения обязательных требований при проведении </a:t>
            </a:r>
            <a:r>
              <a:rPr lang="ru-RU" sz="2200" dirty="0" smtClean="0">
                <a:cs typeface="Arial" panose="020B0604020202020204" pitchFamily="34" charset="0"/>
              </a:rPr>
              <a:t/>
            </a:r>
            <a:br>
              <a:rPr lang="ru-RU" sz="2200" dirty="0" smtClean="0">
                <a:cs typeface="Arial" panose="020B0604020202020204" pitchFamily="34" charset="0"/>
              </a:rPr>
            </a:br>
            <a:r>
              <a:rPr lang="ru-RU" sz="2200" dirty="0" smtClean="0">
                <a:cs typeface="Arial" panose="020B0604020202020204" pitchFamily="34" charset="0"/>
              </a:rPr>
              <a:t>контрольно-надзорной </a:t>
            </a:r>
            <a:r>
              <a:rPr lang="ru-RU" sz="2200" dirty="0">
                <a:cs typeface="Arial" panose="020B0604020202020204" pitchFamily="34" charset="0"/>
              </a:rPr>
              <a:t>деятельности на 2018 год</a:t>
            </a:r>
            <a:r>
              <a:rPr lang="ru-RU" sz="2400" dirty="0" smtClean="0">
                <a:cs typeface="Arial" pitchFamily="34" charset="0"/>
              </a:rPr>
              <a:t>»</a:t>
            </a:r>
            <a:endParaRPr lang="ru-RU" sz="2400" dirty="0"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4648" y="4515966"/>
            <a:ext cx="7272808" cy="43204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endParaRPr lang="ru-RU" sz="1600" b="1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200" b="1" dirty="0" smtClean="0">
                <a:cs typeface="Arial" pitchFamily="34" charset="0"/>
              </a:rPr>
              <a:t>13</a:t>
            </a:r>
            <a:r>
              <a:rPr lang="ru-RU" sz="2200" b="1" dirty="0" smtClean="0">
                <a:cs typeface="Arial" pitchFamily="34" charset="0"/>
              </a:rPr>
              <a:t>.</a:t>
            </a:r>
            <a:r>
              <a:rPr lang="en-US" sz="2200" b="1" dirty="0" smtClean="0">
                <a:cs typeface="Arial" pitchFamily="34" charset="0"/>
              </a:rPr>
              <a:t>11</a:t>
            </a:r>
            <a:r>
              <a:rPr lang="ru-RU" sz="2200" b="1" dirty="0" smtClean="0">
                <a:cs typeface="Arial" pitchFamily="34" charset="0"/>
              </a:rPr>
              <a:t>.201</a:t>
            </a:r>
            <a:r>
              <a:rPr lang="en-US" sz="2200" b="1" dirty="0" smtClean="0">
                <a:cs typeface="Arial" pitchFamily="34" charset="0"/>
              </a:rPr>
              <a:t>8</a:t>
            </a:r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361959" y="1830392"/>
            <a:ext cx="8358187" cy="741363"/>
          </a:xfrm>
          <a:prstGeom prst="rect">
            <a:avLst/>
          </a:prstGeom>
        </p:spPr>
        <p:txBody>
          <a:bodyPr lIns="91369" tIns="45684" rIns="91369" bIns="45684" anchor="ctr"/>
          <a:lstStyle/>
          <a:p>
            <a:pPr algn="ctr" defTabSz="9136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prstClr val="white"/>
                </a:solidFill>
                <a:latin typeface="+mj-lt"/>
                <a:cs typeface="Arial" pitchFamily="34" charset="0"/>
              </a:rPr>
              <a:t>УФНС России по Омской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53268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139702"/>
            <a:ext cx="8784976" cy="1440155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ru-RU" sz="2200" dirty="0">
                <a:latin typeface="+mn-lt"/>
                <a:cs typeface="Arial" panose="020B0604020202020204" pitchFamily="34" charset="0"/>
              </a:rPr>
              <a:t/>
            </a:r>
            <a:br>
              <a:rPr lang="ru-RU" sz="2200" dirty="0">
                <a:latin typeface="+mn-lt"/>
                <a:cs typeface="Arial" panose="020B0604020202020204" pitchFamily="34" charset="0"/>
              </a:rPr>
            </a:br>
            <a:r>
              <a:rPr lang="ru-RU" sz="2200" dirty="0" smtClean="0">
                <a:latin typeface="+mn-lt"/>
                <a:cs typeface="Arial" panose="020B0604020202020204" pitchFamily="34" charset="0"/>
              </a:rPr>
              <a:t>Спасибо за внимание</a:t>
            </a:r>
            <a:endParaRPr lang="ru-RU" sz="22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88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03" y="2563371"/>
            <a:ext cx="8784978" cy="1102519"/>
          </a:xfrm>
        </p:spPr>
        <p:txBody>
          <a:bodyPr>
            <a:noAutofit/>
          </a:bodyPr>
          <a:lstStyle/>
          <a:p>
            <a:pPr algn="ctr"/>
            <a:r>
              <a:rPr lang="ru-RU" sz="2200" dirty="0">
                <a:cs typeface="Arial" pitchFamily="34" charset="0"/>
              </a:rPr>
              <a:t>«Риски совершения налогоплательщиками  сферы  пассажирских перевозок  налоговых правонарушений. Схемы дробления </a:t>
            </a:r>
            <a:r>
              <a:rPr lang="ru-RU" sz="2200" dirty="0" smtClean="0">
                <a:cs typeface="Arial" pitchFamily="34" charset="0"/>
              </a:rPr>
              <a:t>бизнеса.»</a:t>
            </a:r>
            <a:endParaRPr lang="ru-RU" sz="2200" dirty="0"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3188" y="4471834"/>
            <a:ext cx="7272808" cy="43204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endParaRPr lang="ru-RU" sz="2000" b="1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200" b="1" dirty="0" smtClean="0">
                <a:cs typeface="Arial" pitchFamily="34" charset="0"/>
              </a:rPr>
              <a:t>13</a:t>
            </a:r>
            <a:r>
              <a:rPr lang="ru-RU" sz="2200" b="1" dirty="0" smtClean="0">
                <a:cs typeface="Arial" pitchFamily="34" charset="0"/>
              </a:rPr>
              <a:t>.</a:t>
            </a:r>
            <a:r>
              <a:rPr lang="en-US" sz="2200" b="1" dirty="0" smtClean="0">
                <a:cs typeface="Arial" pitchFamily="34" charset="0"/>
              </a:rPr>
              <a:t>11</a:t>
            </a:r>
            <a:r>
              <a:rPr lang="ru-RU" sz="2200" b="1" dirty="0" smtClean="0">
                <a:cs typeface="Arial" pitchFamily="34" charset="0"/>
              </a:rPr>
              <a:t>.201</a:t>
            </a:r>
            <a:r>
              <a:rPr lang="en-US" sz="2200" b="1" dirty="0" smtClean="0">
                <a:cs typeface="Arial" pitchFamily="34" charset="0"/>
              </a:rPr>
              <a:t>8</a:t>
            </a:r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361959" y="1830392"/>
            <a:ext cx="8358187" cy="741363"/>
          </a:xfrm>
          <a:prstGeom prst="rect">
            <a:avLst/>
          </a:prstGeom>
        </p:spPr>
        <p:txBody>
          <a:bodyPr lIns="91369" tIns="45684" rIns="91369" bIns="45684" anchor="ctr"/>
          <a:lstStyle/>
          <a:p>
            <a:pPr algn="ctr" defTabSz="9136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prstClr val="white"/>
                </a:solidFill>
                <a:latin typeface="+mj-lt"/>
                <a:cs typeface="Arial" pitchFamily="34" charset="0"/>
              </a:rPr>
              <a:t>УФНС России по Омской области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3795886"/>
            <a:ext cx="5825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16296">
              <a:defRPr/>
            </a:pPr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Начальник отдела анализа и планирования налоговых проверок УФНС </a:t>
            </a: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России по Омской области  </a:t>
            </a:r>
          </a:p>
          <a:p>
            <a:pPr lvl="0" algn="r" defTabSz="816296">
              <a:defRPr/>
            </a:pP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Е</a:t>
            </a:r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.В</a:t>
            </a: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. </a:t>
            </a:r>
            <a:r>
              <a:rPr lang="ru-RU" b="1" dirty="0" err="1" smtClean="0">
                <a:solidFill>
                  <a:prstClr val="white"/>
                </a:solidFill>
                <a:cs typeface="Arial" pitchFamily="34" charset="0"/>
              </a:rPr>
              <a:t>Рогозная</a:t>
            </a:r>
            <a:endParaRPr lang="ru-RU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30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761344"/>
              </p:ext>
            </p:extLst>
          </p:nvPr>
        </p:nvGraphicFramePr>
        <p:xfrm>
          <a:off x="611188" y="1504950"/>
          <a:ext cx="7777236" cy="309107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50092"/>
                <a:gridCol w="893900"/>
                <a:gridCol w="845768"/>
                <a:gridCol w="662940"/>
                <a:gridCol w="792088"/>
                <a:gridCol w="504056"/>
                <a:gridCol w="977035"/>
                <a:gridCol w="756377"/>
                <a:gridCol w="930884"/>
                <a:gridCol w="864096"/>
              </a:tblGrid>
              <a:tr h="13183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№ п/п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40" marR="5640" marT="5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Доход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</a:rPr>
                        <a:t>НД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по УСН</a:t>
                      </a:r>
                      <a:r>
                        <a:rPr lang="ru-RU" sz="1400" u="none" strike="noStrike" dirty="0" smtClean="0">
                          <a:effectLst/>
                        </a:rPr>
                        <a:t>, </a:t>
                      </a:r>
                      <a:r>
                        <a:rPr lang="ru-RU" sz="1400" u="none" strike="noStrike" dirty="0" err="1">
                          <a:effectLst/>
                        </a:rPr>
                        <a:t>млн.руб</a:t>
                      </a:r>
                      <a:r>
                        <a:rPr lang="ru-RU" sz="1400" u="none" strike="noStrike" dirty="0">
                          <a:effectLst/>
                        </a:rPr>
                        <a:t>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40" marR="5640" marT="5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Выручка по ОКВЭД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р/счет</a:t>
                      </a:r>
                      <a:r>
                        <a:rPr lang="ru-RU" sz="1400" u="none" strike="noStrike" dirty="0" smtClean="0">
                          <a:effectLst/>
                        </a:rPr>
                        <a:t>, </a:t>
                      </a:r>
                      <a:r>
                        <a:rPr lang="ru-RU" sz="1400" u="none" strike="noStrike" dirty="0" err="1">
                          <a:effectLst/>
                        </a:rPr>
                        <a:t>млн.руб</a:t>
                      </a:r>
                      <a:r>
                        <a:rPr lang="ru-RU" sz="1400" u="none" strike="noStrike" dirty="0">
                          <a:effectLst/>
                        </a:rPr>
                        <a:t>.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40" marR="5640" marT="5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ССЧ, </a:t>
                      </a:r>
                      <a:r>
                        <a:rPr lang="ru-RU" sz="1400" u="none" strike="noStrike" dirty="0">
                          <a:effectLst/>
                        </a:rPr>
                        <a:t>чел.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40" marR="5640" marT="5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2-НДФЛ</a:t>
                      </a:r>
                      <a:br>
                        <a:rPr lang="ru-RU" sz="1400" u="none" strike="noStrike" dirty="0">
                          <a:effectLst/>
                        </a:rPr>
                      </a:br>
                      <a:r>
                        <a:rPr lang="ru-RU" sz="1400" u="none" strike="noStrike" dirty="0">
                          <a:effectLst/>
                        </a:rPr>
                        <a:t>Сумма начисленного дохода, </a:t>
                      </a:r>
                      <a:r>
                        <a:rPr lang="ru-RU" sz="1400" u="none" strike="noStrike" dirty="0" err="1">
                          <a:effectLst/>
                        </a:rPr>
                        <a:t>млн.руб</a:t>
                      </a:r>
                      <a:r>
                        <a:rPr lang="ru-RU" sz="1400" u="none" strike="noStrike" dirty="0">
                          <a:effectLst/>
                        </a:rPr>
                        <a:t>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40" marR="5640" marT="5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effectLst/>
                        </a:rPr>
                        <a:t>ТС,ед</a:t>
                      </a:r>
                      <a:r>
                        <a:rPr lang="ru-RU" sz="1400" u="none" strike="noStrike" dirty="0">
                          <a:effectLst/>
                        </a:rPr>
                        <a:t>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40" marR="5640" marT="5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Количество маршрутов, шт.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40" marR="5640" marT="5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Сумма исчисленного </a:t>
                      </a:r>
                      <a:r>
                        <a:rPr lang="ru-RU" sz="1400" u="none" strike="noStrike" dirty="0" smtClean="0">
                          <a:effectLst/>
                        </a:rPr>
                        <a:t>НДФЛ, </a:t>
                      </a:r>
                      <a:r>
                        <a:rPr lang="ru-RU" sz="1400" u="none" strike="noStrike" dirty="0" err="1">
                          <a:effectLst/>
                        </a:rPr>
                        <a:t>млн.руб</a:t>
                      </a:r>
                      <a:r>
                        <a:rPr lang="ru-RU" sz="1400" u="none" strike="noStrike" dirty="0">
                          <a:effectLst/>
                        </a:rPr>
                        <a:t>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40" marR="5640" marT="5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Начислено страховых взносов, </a:t>
                      </a:r>
                      <a:r>
                        <a:rPr lang="ru-RU" sz="1400" u="none" strike="noStrike" dirty="0" err="1">
                          <a:effectLst/>
                        </a:rPr>
                        <a:t>млн.руб</a:t>
                      </a:r>
                      <a:r>
                        <a:rPr lang="ru-RU" sz="1400" u="none" strike="noStrike" dirty="0">
                          <a:effectLst/>
                        </a:rPr>
                        <a:t>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40" marR="5640" marT="5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Начислено налога УСН, </a:t>
                      </a:r>
                      <a:r>
                        <a:rPr lang="ru-RU" sz="1400" u="none" strike="noStrike" dirty="0" err="1">
                          <a:effectLst/>
                        </a:rPr>
                        <a:t>млн.руб</a:t>
                      </a:r>
                      <a:r>
                        <a:rPr lang="ru-RU" sz="1400" u="none" strike="noStrike" dirty="0">
                          <a:effectLst/>
                        </a:rPr>
                        <a:t>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40" marR="5640" marT="5906" marB="0" anchor="ctr"/>
                </a:tc>
              </a:tr>
              <a:tr h="5909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ИП-1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640" marR="5640" marT="5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26,13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40" marR="5640" marT="5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27,59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40" marR="5640" marT="5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40" marR="5640" marT="5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0,60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40" marR="5640" marT="5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145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40" marR="5640" marT="5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40" marR="5640" marT="5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0,07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40" marR="5640" marT="5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0,12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40" marR="5640" marT="5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1,30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40" marR="5640" marT="5906" marB="0" anchor="ctr"/>
                </a:tc>
              </a:tr>
              <a:tr h="5909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ИП-2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640" marR="5640" marT="5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10,22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40" marR="5640" marT="5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</a:rPr>
                        <a:t>5,32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40" marR="5640" marT="5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40" marR="5640" marT="5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40" marR="5640" marT="5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40" marR="5640" marT="5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40" marR="5640" marT="5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40" marR="5640" marT="5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40" marR="5640" marT="5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0,60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40" marR="5640" marT="5906" marB="0" anchor="ctr"/>
                </a:tc>
              </a:tr>
              <a:tr h="5909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ИП-3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640" marR="5640" marT="5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43,51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40" marR="5640" marT="5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36,43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40" marR="5640" marT="5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40" marR="5640" marT="5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3,76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40" marR="5640" marT="5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85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40" marR="5640" marT="5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40" marR="5640" marT="5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0,49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40" marR="5640" marT="5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0,83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40" marR="5640" marT="5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1,40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40" marR="5640" marT="5906" marB="0" anchor="ctr"/>
                </a:tc>
              </a:tr>
            </a:tbl>
          </a:graphicData>
        </a:graphic>
      </p:graphicFrame>
      <p:sp>
        <p:nvSpPr>
          <p:cNvPr id="6" name="Заголовок 9"/>
          <p:cNvSpPr>
            <a:spLocks noGrp="1"/>
          </p:cNvSpPr>
          <p:nvPr>
            <p:ph type="title"/>
          </p:nvPr>
        </p:nvSpPr>
        <p:spPr>
          <a:xfrm>
            <a:off x="217215" y="699542"/>
            <a:ext cx="7200800" cy="720080"/>
          </a:xfrm>
          <a:noFill/>
        </p:spPr>
        <p:txBody>
          <a:bodyPr/>
          <a:lstStyle/>
          <a:p>
            <a:pPr algn="ctr"/>
            <a:r>
              <a:rPr lang="ru-RU" sz="2200" spc="100" dirty="0" smtClean="0">
                <a:solidFill>
                  <a:srgbClr val="0070C0"/>
                </a:solidFill>
              </a:rPr>
              <a:t>Анализ финансово-хозяйственной деятельности индивидуальных </a:t>
            </a:r>
            <a:r>
              <a:rPr lang="ru-RU" sz="2200" dirty="0">
                <a:solidFill>
                  <a:srgbClr val="0070C0"/>
                </a:solidFill>
              </a:rPr>
              <a:t>предпринимателей, осуществляющих деятельность в сфере перевозки пассажиров</a:t>
            </a:r>
            <a:br>
              <a:rPr lang="ru-RU" sz="2200" dirty="0">
                <a:solidFill>
                  <a:srgbClr val="0070C0"/>
                </a:solidFill>
              </a:rPr>
            </a:br>
            <a:r>
              <a:rPr lang="ru-RU" sz="2200" spc="100" dirty="0" smtClean="0">
                <a:solidFill>
                  <a:srgbClr val="0070C0"/>
                </a:solidFill>
              </a:rPr>
              <a:t>  </a:t>
            </a:r>
            <a:endParaRPr lang="ru-RU" sz="2200" spc="100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1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 descr="C:\Users\Светочка\Desktop\перевозка\загружено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83" b="89674" l="2920" r="624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9356"/>
          <a:stretch/>
        </p:blipFill>
        <p:spPr bwMode="auto">
          <a:xfrm>
            <a:off x="251520" y="1059582"/>
            <a:ext cx="936104" cy="103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веточка\Desktop\перевозка\autobus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83518"/>
            <a:ext cx="143576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04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еточка\Desktop\перевозка\lC52_1453367734913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t="30507" b="25362"/>
          <a:stretch/>
        </p:blipFill>
        <p:spPr bwMode="auto">
          <a:xfrm>
            <a:off x="334211" y="3634085"/>
            <a:ext cx="245023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87824" y="1504950"/>
            <a:ext cx="5256064" cy="3206749"/>
          </a:xfrm>
        </p:spPr>
        <p:txBody>
          <a:bodyPr/>
          <a:lstStyle/>
          <a:p>
            <a:pPr indent="457200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Характеристика бизнеса:</a:t>
            </a:r>
          </a:p>
          <a:p>
            <a:pPr marL="627133" indent="457200">
              <a:spcBef>
                <a:spcPts val="0"/>
              </a:spcBef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наличие лицензий;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  <a:p>
            <a:pPr marL="627133" indent="457200">
              <a:spcBef>
                <a:spcPts val="0"/>
              </a:spcBef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200 машин (27 автотранспортных средств в собственности, 78 машин в аренде у ИП);</a:t>
            </a:r>
          </a:p>
          <a:p>
            <a:pPr marL="627133" indent="457200">
              <a:spcBef>
                <a:spcPts val="0"/>
              </a:spcBef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18 водителей. </a:t>
            </a:r>
          </a:p>
          <a:p>
            <a:pPr indent="457200">
              <a:spcBef>
                <a:spcPts val="0"/>
              </a:spcBef>
            </a:pPr>
            <a:r>
              <a:rPr lang="ru-RU" sz="2200" dirty="0" smtClean="0">
                <a:solidFill>
                  <a:srgbClr val="960000"/>
                </a:solidFill>
                <a:latin typeface="+mn-lt"/>
              </a:rPr>
              <a:t>   Риски:</a:t>
            </a:r>
          </a:p>
          <a:p>
            <a:pPr marL="627133" indent="457200">
              <a:spcBef>
                <a:spcPts val="0"/>
              </a:spcBef>
              <a:buFontTx/>
              <a:buChar char="-"/>
            </a:pPr>
            <a:r>
              <a:rPr lang="ru-RU" sz="2200" dirty="0" smtClean="0">
                <a:solidFill>
                  <a:srgbClr val="960000"/>
                </a:solidFill>
                <a:latin typeface="+mn-lt"/>
              </a:rPr>
              <a:t>сокрытие численности;</a:t>
            </a:r>
          </a:p>
          <a:p>
            <a:pPr marL="627133" indent="457200">
              <a:spcBef>
                <a:spcPts val="0"/>
              </a:spcBef>
              <a:buFontTx/>
              <a:buChar char="-"/>
            </a:pPr>
            <a:r>
              <a:rPr lang="ru-RU" sz="2200" dirty="0">
                <a:solidFill>
                  <a:srgbClr val="960000"/>
                </a:solidFill>
                <a:latin typeface="+mn-lt"/>
              </a:rPr>
              <a:t>н</a:t>
            </a:r>
            <a:r>
              <a:rPr lang="ru-RU" sz="2200" dirty="0" smtClean="0">
                <a:solidFill>
                  <a:srgbClr val="960000"/>
                </a:solidFill>
                <a:latin typeface="+mn-lt"/>
              </a:rPr>
              <a:t>елегальные автотранспортные средства.</a:t>
            </a:r>
          </a:p>
          <a:p>
            <a:pPr marL="627133" indent="-342900">
              <a:buFontTx/>
              <a:buChar char="-"/>
            </a:pPr>
            <a:endParaRPr lang="ru-RU" sz="2200" dirty="0" smtClean="0">
              <a:solidFill>
                <a:srgbClr val="C00000"/>
              </a:solidFill>
              <a:latin typeface="+mn-lt"/>
            </a:endParaRPr>
          </a:p>
          <a:p>
            <a:pPr marL="627133" indent="-342900">
              <a:buFontTx/>
              <a:buChar char="-"/>
            </a:pPr>
            <a:endParaRPr lang="ru-RU" sz="2200" dirty="0" smtClean="0">
              <a:solidFill>
                <a:srgbClr val="C00000"/>
              </a:solidFill>
              <a:latin typeface="+mn-lt"/>
            </a:endParaRPr>
          </a:p>
          <a:p>
            <a:pPr marL="627133" indent="-342900">
              <a:buFontTx/>
              <a:buChar char="-"/>
            </a:pPr>
            <a:endParaRPr lang="ru-RU" sz="22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627133" indent="-342900">
              <a:buFontTx/>
              <a:buChar char="-"/>
            </a:pPr>
            <a:endParaRPr lang="ru-RU" sz="2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18098"/>
            <a:ext cx="7632699" cy="946150"/>
          </a:xfrm>
        </p:spPr>
        <p:txBody>
          <a:bodyPr/>
          <a:lstStyle/>
          <a:p>
            <a:pPr algn="ctr"/>
            <a:r>
              <a:rPr lang="ru-RU" sz="2200" dirty="0" smtClean="0">
                <a:solidFill>
                  <a:srgbClr val="0070C0"/>
                </a:solidFill>
              </a:rPr>
              <a:t>Нелегальная перевозка пассажиров</a:t>
            </a:r>
            <a:endParaRPr lang="ru-RU" sz="2200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2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076" name="Picture 4" descr="C:\Users\Светочка\Desktop\перевозка\aviaservis_licenzij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9582"/>
            <a:ext cx="841554" cy="122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Светочка\Desktop\перевозка\images (9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11" y="2429432"/>
            <a:ext cx="1934599" cy="121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Светочка\Desktop\перевозка\загружено (6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955" y="2715766"/>
            <a:ext cx="115524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21" b="39286" l="41535" r="61614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66" t="4543" r="37705" b="60022"/>
          <a:stretch/>
        </p:blipFill>
        <p:spPr bwMode="auto">
          <a:xfrm>
            <a:off x="6948264" y="391189"/>
            <a:ext cx="1901397" cy="1746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39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3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Заголовок 9"/>
          <p:cNvSpPr txBox="1">
            <a:spLocks/>
          </p:cNvSpPr>
          <p:nvPr/>
        </p:nvSpPr>
        <p:spPr>
          <a:xfrm>
            <a:off x="255736" y="339502"/>
            <a:ext cx="8622927" cy="802135"/>
          </a:xfrm>
          <a:prstGeom prst="rect">
            <a:avLst/>
          </a:prstGeom>
        </p:spPr>
        <p:txBody>
          <a:bodyPr vert="horz" lIns="81551" tIns="40777" rIns="81551" bIns="40777" rtlCol="0" anchor="ctr">
            <a:noAutofit/>
          </a:bodyPr>
          <a:lstStyle>
            <a:lvl1pPr marL="0" marR="0" indent="0" algn="l" defTabSz="81551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2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solidFill>
                  <a:srgbClr val="0070C0"/>
                </a:solidFill>
              </a:rPr>
              <a:t>Расчет налоговой нагрузки для предпринимателей, деятельность которых связана с перевозкой пассажиров</a:t>
            </a:r>
            <a:endParaRPr lang="ru-RU" sz="2200" dirty="0">
              <a:solidFill>
                <a:srgbClr val="0070C0"/>
              </a:solidFill>
            </a:endParaRPr>
          </a:p>
        </p:txBody>
      </p:sp>
      <p:pic>
        <p:nvPicPr>
          <p:cNvPr id="2051" name="Picture 3" descr="C:\Users\Светочка\Desktop\перевозка\j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25" b="97625" l="2296" r="96844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37" y="1275606"/>
            <a:ext cx="1744918" cy="200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3736" y="1766213"/>
            <a:ext cx="1512168" cy="15121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Налоговая нагрузка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5904" y="2175704"/>
            <a:ext cx="386192" cy="69318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6101" y="1766213"/>
            <a:ext cx="1974012" cy="15121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Сумма начисленных за календарный год налогов по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данным налоговых деклараций (расчетов)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52120" y="1916953"/>
            <a:ext cx="288032" cy="121068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b="1" dirty="0">
                <a:latin typeface="+mj-lt"/>
                <a:ea typeface="+mj-ea"/>
                <a:cs typeface="+mj-cs"/>
              </a:rPr>
              <a:t>/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168" y="1766213"/>
            <a:ext cx="2160240" cy="15121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Сумма полученного дохода, согласно данным налоговой декларации по  УСН </a:t>
            </a:r>
            <a:endParaRPr kumimoji="0" lang="ru-RU" sz="16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1026" name="Picture 2" descr="J:\12\перевозка\images (7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435846"/>
            <a:ext cx="1521710" cy="129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5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30263" y="1059582"/>
            <a:ext cx="2952700" cy="1403037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Налоговый потенциал</a:t>
            </a:r>
          </a:p>
          <a:p>
            <a:pPr algn="ctr"/>
            <a:r>
              <a:rPr lang="ru-RU" sz="1400" dirty="0" smtClean="0">
                <a:solidFill>
                  <a:srgbClr val="0070C0"/>
                </a:solidFill>
                <a:latin typeface="+mn-lt"/>
              </a:rPr>
              <a:t>Суммы, которые могли бы поступить в бюджетную систему при условии полного и своевременного исполнения налогоплательщиком налогового законодательства</a:t>
            </a:r>
            <a:endParaRPr lang="ru-RU" sz="1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2554" y="212296"/>
            <a:ext cx="7632699" cy="946150"/>
          </a:xfrm>
        </p:spPr>
        <p:txBody>
          <a:bodyPr/>
          <a:lstStyle/>
          <a:p>
            <a:pPr algn="ctr"/>
            <a:r>
              <a:rPr lang="ru-RU" sz="2200" dirty="0" smtClean="0"/>
              <a:t>Определение налогового разрыва: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4378904" y="1044981"/>
            <a:ext cx="3001408" cy="1656184"/>
          </a:xfrm>
          <a:prstGeom prst="rect">
            <a:avLst/>
          </a:prstGeom>
        </p:spPr>
        <p:txBody>
          <a:bodyPr vert="horz" lIns="81551" tIns="40777" rIns="81551" bIns="40777" rtlCol="0" anchor="ctr">
            <a:noAutofit/>
          </a:bodyPr>
          <a:lstStyle>
            <a:lvl1pPr marL="284233" indent="0" algn="l" defTabSz="815519" rtl="0" eaLnBrk="1" latinLnBrk="0" hangingPunct="1">
              <a:spcBef>
                <a:spcPct val="20000"/>
              </a:spcBef>
              <a:buFontTx/>
              <a:buNone/>
              <a:defRPr sz="2400" b="1" i="0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281749" indent="2485" algn="l" defTabSz="815519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491511" indent="-203555" algn="l" defTabSz="815519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20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281749" algn="just" defTabSz="815519" rtl="0" eaLnBrk="1" latinLnBrk="0" hangingPunct="1">
              <a:lnSpc>
                <a:spcPts val="1898"/>
              </a:lnSpc>
              <a:spcBef>
                <a:spcPts val="400"/>
              </a:spcBef>
              <a:buFont typeface="Arial" pitchFamily="34" charset="0"/>
              <a:buNone/>
              <a:tabLst/>
              <a:defRPr sz="16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122036" indent="0" algn="l" defTabSz="815519" rtl="0" eaLnBrk="1" latinLnBrk="0" hangingPunct="1">
              <a:lnSpc>
                <a:spcPts val="1798"/>
              </a:lnSpc>
              <a:spcBef>
                <a:spcPts val="400"/>
              </a:spcBef>
              <a:buFont typeface="Arial" pitchFamily="34" charset="0"/>
              <a:buNone/>
              <a:defRPr sz="1400" b="0" i="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242673" indent="-203879" algn="l" defTabSz="81551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0431" indent="-203879" algn="l" defTabSz="81551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8190" indent="-203879" algn="l" defTabSz="81551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5948" indent="-203879" algn="l" defTabSz="81551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Фактически поступившие суммы налоговых платежей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1530" y="3431061"/>
            <a:ext cx="386192" cy="33314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28384" y="1599281"/>
            <a:ext cx="504056" cy="54844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0484" y="1621114"/>
            <a:ext cx="723524" cy="50477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60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-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685371"/>
            <a:ext cx="576064" cy="237626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6000" b="1" noProof="0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(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 rot="10800000">
            <a:off x="7380312" y="684942"/>
            <a:ext cx="576064" cy="237626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6000" b="1" noProof="0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(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Объект 1"/>
          <p:cNvSpPr txBox="1">
            <a:spLocks/>
          </p:cNvSpPr>
          <p:nvPr/>
        </p:nvSpPr>
        <p:spPr>
          <a:xfrm>
            <a:off x="401530" y="2788260"/>
            <a:ext cx="1866214" cy="1656184"/>
          </a:xfrm>
          <a:prstGeom prst="rect">
            <a:avLst/>
          </a:prstGeom>
        </p:spPr>
        <p:txBody>
          <a:bodyPr vert="horz" lIns="81551" tIns="40777" rIns="81551" bIns="40777" rtlCol="0" anchor="ctr">
            <a:noAutofit/>
          </a:bodyPr>
          <a:lstStyle>
            <a:lvl1pPr marL="284233" indent="0" algn="l" defTabSz="815519" rtl="0" eaLnBrk="1" latinLnBrk="0" hangingPunct="1">
              <a:spcBef>
                <a:spcPct val="20000"/>
              </a:spcBef>
              <a:buFontTx/>
              <a:buNone/>
              <a:defRPr sz="2400" b="1" i="0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281749" indent="2485" algn="l" defTabSz="815519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491511" indent="-203555" algn="l" defTabSz="815519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20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281749" algn="just" defTabSz="815519" rtl="0" eaLnBrk="1" latinLnBrk="0" hangingPunct="1">
              <a:lnSpc>
                <a:spcPts val="1898"/>
              </a:lnSpc>
              <a:spcBef>
                <a:spcPts val="400"/>
              </a:spcBef>
              <a:buFont typeface="Arial" pitchFamily="34" charset="0"/>
              <a:buNone/>
              <a:tabLst/>
              <a:defRPr sz="16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122036" indent="0" algn="l" defTabSz="815519" rtl="0" eaLnBrk="1" latinLnBrk="0" hangingPunct="1">
              <a:lnSpc>
                <a:spcPts val="1798"/>
              </a:lnSpc>
              <a:spcBef>
                <a:spcPts val="400"/>
              </a:spcBef>
              <a:buFont typeface="Arial" pitchFamily="34" charset="0"/>
              <a:buNone/>
              <a:defRPr sz="1400" b="0" i="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242673" indent="-203879" algn="l" defTabSz="81551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0431" indent="-203879" algn="l" defTabSz="81551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8190" indent="-203879" algn="l" defTabSz="81551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5948" indent="-203879" algn="l" defTabSz="81551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НАЛОГОВЫЙ РАЗРЫВ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2313511" y="3213700"/>
            <a:ext cx="655773" cy="767863"/>
          </a:xfrm>
          <a:prstGeom prst="rightArrow">
            <a:avLst>
              <a:gd name="adj1" fmla="val 50000"/>
              <a:gd name="adj2" fmla="val 6824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59832" y="2907987"/>
            <a:ext cx="5325563" cy="74943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1539" tIns="35770" rIns="71539" bIns="3577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1200" b="1" dirty="0" smtClean="0">
                <a:solidFill>
                  <a:prstClr val="black"/>
                </a:solidFill>
              </a:rPr>
              <a:t> Суммы сокрытых налогоплательщиками налоговых обязательств в результате умышленного уклонения от уплаты налогов и сборов либо применение схем незаконной минимизации налогов</a:t>
            </a:r>
            <a:endParaRPr lang="ru-RU" sz="1200" b="1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59832" y="3610723"/>
            <a:ext cx="5325563" cy="7372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1539" tIns="35770" rIns="71539" bIns="3577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1200" b="1" dirty="0" smtClean="0">
                <a:solidFill>
                  <a:prstClr val="black"/>
                </a:solidFill>
              </a:rPr>
              <a:t>Суммы </a:t>
            </a:r>
            <a:r>
              <a:rPr lang="ru-RU" sz="1200" b="1" dirty="0" err="1" smtClean="0">
                <a:solidFill>
                  <a:prstClr val="black"/>
                </a:solidFill>
              </a:rPr>
              <a:t>недопоступивших</a:t>
            </a:r>
            <a:r>
              <a:rPr lang="ru-RU" sz="1200" b="1" dirty="0" smtClean="0">
                <a:solidFill>
                  <a:prstClr val="black"/>
                </a:solidFill>
              </a:rPr>
              <a:t> налогов в результате ошибок в определении налоговой базы и исчислении налогов</a:t>
            </a:r>
            <a:endParaRPr lang="ru-RU" sz="1200" b="1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59832" y="4328855"/>
            <a:ext cx="5333850" cy="5471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1539" tIns="35770" rIns="71539" bIns="3577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1200" b="1" dirty="0" smtClean="0">
                <a:solidFill>
                  <a:prstClr val="black"/>
                </a:solidFill>
              </a:rPr>
              <a:t>Неуплаченные налогоплательщиком суммы налоговых обязательств в установленные законодательством сроки</a:t>
            </a:r>
            <a:endParaRPr lang="ru-RU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57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644008" y="1384003"/>
            <a:ext cx="3744416" cy="3206749"/>
          </a:xfrm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ru-RU" sz="1350" dirty="0">
                <a:solidFill>
                  <a:schemeClr val="tx1"/>
                </a:solidFill>
                <a:latin typeface="+mn-lt"/>
              </a:rPr>
              <a:t>Концепция – это открытый документ, разработанный с целью создания единой, открытой и понятной для налогоплательщиков и налоговых органов системы планирования выездных налоговых проверок.</a:t>
            </a:r>
          </a:p>
          <a:p>
            <a:pPr marL="0">
              <a:spcBef>
                <a:spcPts val="0"/>
              </a:spcBef>
            </a:pPr>
            <a:r>
              <a:rPr lang="ru-RU" sz="1350" dirty="0">
                <a:solidFill>
                  <a:schemeClr val="tx1"/>
                </a:solidFill>
                <a:latin typeface="+mn-lt"/>
              </a:rPr>
              <a:t>Основные принципы:</a:t>
            </a:r>
          </a:p>
          <a:p>
            <a:pPr marL="0">
              <a:spcBef>
                <a:spcPts val="0"/>
              </a:spcBef>
            </a:pPr>
            <a:r>
              <a:rPr lang="ru-RU" sz="1350" dirty="0">
                <a:solidFill>
                  <a:schemeClr val="tx1"/>
                </a:solidFill>
                <a:latin typeface="+mn-lt"/>
              </a:rPr>
              <a:t>- Режим наибольшего благоприятствования для добросовестных налогоплательщиков.</a:t>
            </a:r>
          </a:p>
          <a:p>
            <a:pPr marL="0">
              <a:spcBef>
                <a:spcPts val="0"/>
              </a:spcBef>
            </a:pPr>
            <a:r>
              <a:rPr lang="ru-RU" sz="1350" dirty="0">
                <a:solidFill>
                  <a:schemeClr val="tx1"/>
                </a:solidFill>
                <a:latin typeface="+mn-lt"/>
              </a:rPr>
              <a:t>- Своевременность реагирования на признаки возможного совершения налоговых правонарушений.</a:t>
            </a:r>
          </a:p>
          <a:p>
            <a:pPr marL="0">
              <a:spcBef>
                <a:spcPts val="0"/>
              </a:spcBef>
            </a:pPr>
            <a:r>
              <a:rPr lang="ru-RU" sz="1350" dirty="0">
                <a:solidFill>
                  <a:schemeClr val="tx1"/>
                </a:solidFill>
                <a:latin typeface="+mn-lt"/>
              </a:rPr>
              <a:t>- Неотвратимость наказания налогоплательщиков в случае выявления нарушений законодательства о налогах и сборах.</a:t>
            </a:r>
          </a:p>
          <a:p>
            <a:pPr marL="0">
              <a:spcBef>
                <a:spcPts val="0"/>
              </a:spcBef>
            </a:pPr>
            <a:r>
              <a:rPr lang="ru-RU" sz="1350" dirty="0">
                <a:solidFill>
                  <a:schemeClr val="tx1"/>
                </a:solidFill>
                <a:latin typeface="+mn-lt"/>
              </a:rPr>
              <a:t>- Обоснованность выбора объектов проверки.</a:t>
            </a:r>
          </a:p>
          <a:p>
            <a:endParaRPr lang="ru-RU" sz="1350" dirty="0">
              <a:latin typeface="+mn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2309" y="267494"/>
            <a:ext cx="7632699" cy="946150"/>
          </a:xfrm>
        </p:spPr>
        <p:txBody>
          <a:bodyPr/>
          <a:lstStyle/>
          <a:p>
            <a:r>
              <a:rPr lang="ru-RU" sz="2200" dirty="0" smtClean="0"/>
              <a:t>Концепция системы планирования выездных </a:t>
            </a:r>
            <a:br>
              <a:rPr lang="ru-RU" sz="2200" dirty="0" smtClean="0"/>
            </a:br>
            <a:r>
              <a:rPr lang="ru-RU" sz="2200" dirty="0" smtClean="0"/>
              <a:t>налоговых проверок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5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24" y="987574"/>
            <a:ext cx="434218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44008" y="525909"/>
            <a:ext cx="4176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dirty="0">
                <a:solidFill>
                  <a:srgbClr val="CC0000"/>
                </a:solidFill>
              </a:rPr>
              <a:t>Применение риск-ориентированного подхода в контрольной работе официально определено в Концепции системы планирования выездных налоговых </a:t>
            </a:r>
            <a:r>
              <a:rPr lang="ru-RU" sz="1350" b="1" dirty="0" smtClean="0">
                <a:solidFill>
                  <a:srgbClr val="CC0000"/>
                </a:solidFill>
              </a:rPr>
              <a:t>проверок</a:t>
            </a:r>
            <a:endParaRPr lang="ru-RU" sz="135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53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139702"/>
            <a:ext cx="8784976" cy="1440155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ru-RU" sz="2200" dirty="0">
                <a:latin typeface="+mn-lt"/>
                <a:cs typeface="Arial" panose="020B0604020202020204" pitchFamily="34" charset="0"/>
              </a:rPr>
              <a:t/>
            </a:r>
            <a:br>
              <a:rPr lang="ru-RU" sz="2200" dirty="0">
                <a:latin typeface="+mn-lt"/>
                <a:cs typeface="Arial" panose="020B0604020202020204" pitchFamily="34" charset="0"/>
              </a:rPr>
            </a:br>
            <a:r>
              <a:rPr lang="ru-RU" sz="2200" dirty="0" smtClean="0">
                <a:latin typeface="+mn-lt"/>
                <a:cs typeface="Arial" panose="020B0604020202020204" pitchFamily="34" charset="0"/>
              </a:rPr>
              <a:t>Спасибо за внимание</a:t>
            </a:r>
            <a:endParaRPr lang="ru-RU" sz="22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3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03" y="2563371"/>
            <a:ext cx="8784978" cy="110251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cs typeface="Arial" pitchFamily="34" charset="0"/>
              </a:rPr>
              <a:t>«</a:t>
            </a:r>
            <a:r>
              <a:rPr lang="ru-RU" sz="2200" dirty="0" smtClean="0">
                <a:cs typeface="Arial" panose="020B0604020202020204" pitchFamily="34" charset="0"/>
              </a:rPr>
              <a:t>Результаты </a:t>
            </a:r>
            <a:r>
              <a:rPr lang="ru-RU" sz="2200" dirty="0">
                <a:cs typeface="Arial" panose="020B0604020202020204" pitchFamily="34" charset="0"/>
              </a:rPr>
              <a:t>контрольной работы в сфере пассажирских перевозок автомобильным транспортом за 9 месяцев 2018 </a:t>
            </a:r>
            <a:r>
              <a:rPr lang="ru-RU" sz="2200" dirty="0" smtClean="0">
                <a:cs typeface="Arial" panose="020B0604020202020204" pitchFamily="34" charset="0"/>
              </a:rPr>
              <a:t>года</a:t>
            </a:r>
            <a:r>
              <a:rPr lang="ru-RU" sz="2400" dirty="0" smtClean="0">
                <a:cs typeface="Arial" pitchFamily="34" charset="0"/>
              </a:rPr>
              <a:t>»</a:t>
            </a:r>
            <a:endParaRPr lang="ru-RU" sz="2400" dirty="0"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3188" y="4471834"/>
            <a:ext cx="7272808" cy="43204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endParaRPr lang="ru-RU" sz="2000" b="1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200" b="1" dirty="0" smtClean="0">
                <a:cs typeface="Arial" pitchFamily="34" charset="0"/>
              </a:rPr>
              <a:t>13</a:t>
            </a:r>
            <a:r>
              <a:rPr lang="ru-RU" sz="2200" b="1" dirty="0" smtClean="0">
                <a:cs typeface="Arial" pitchFamily="34" charset="0"/>
              </a:rPr>
              <a:t>.</a:t>
            </a:r>
            <a:r>
              <a:rPr lang="en-US" sz="2200" b="1" dirty="0" smtClean="0">
                <a:cs typeface="Arial" pitchFamily="34" charset="0"/>
              </a:rPr>
              <a:t>11</a:t>
            </a:r>
            <a:r>
              <a:rPr lang="ru-RU" sz="2200" b="1" dirty="0" smtClean="0">
                <a:cs typeface="Arial" pitchFamily="34" charset="0"/>
              </a:rPr>
              <a:t>.201</a:t>
            </a:r>
            <a:r>
              <a:rPr lang="en-US" sz="2200" b="1" dirty="0" smtClean="0">
                <a:cs typeface="Arial" pitchFamily="34" charset="0"/>
              </a:rPr>
              <a:t>8</a:t>
            </a:r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361959" y="1830392"/>
            <a:ext cx="8358187" cy="741363"/>
          </a:xfrm>
          <a:prstGeom prst="rect">
            <a:avLst/>
          </a:prstGeom>
        </p:spPr>
        <p:txBody>
          <a:bodyPr lIns="91369" tIns="45684" rIns="91369" bIns="45684" anchor="ctr"/>
          <a:lstStyle/>
          <a:p>
            <a:pPr algn="ctr" defTabSz="9136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prstClr val="white"/>
                </a:solidFill>
                <a:latin typeface="+mj-lt"/>
                <a:cs typeface="Arial" pitchFamily="34" charset="0"/>
              </a:rPr>
              <a:t>УФНС России по Омской области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29592" y="379588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defTabSz="816296">
              <a:defRPr/>
            </a:pP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Заместитель начальника контрольного отдела УФНС России по Омской области  </a:t>
            </a:r>
          </a:p>
          <a:p>
            <a:pPr lvl="0" algn="r" defTabSz="816296">
              <a:defRPr/>
            </a:pPr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>Л.В. Трофименко</a:t>
            </a:r>
          </a:p>
        </p:txBody>
      </p:sp>
    </p:spTree>
    <p:extLst>
      <p:ext uri="{BB962C8B-B14F-4D97-AF65-F5344CB8AC3E}">
        <p14:creationId xmlns:p14="http://schemas.microsoft.com/office/powerpoint/2010/main" val="398452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26220" y="2283718"/>
            <a:ext cx="7992888" cy="187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544" tIns="40772" rIns="81544" bIns="40772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457200" algn="just">
              <a:lnSpc>
                <a:spcPts val="2000"/>
              </a:lnSpc>
            </a:pPr>
            <a:r>
              <a:rPr lang="ru-RU" sz="2000" b="1" u="sng" dirty="0">
                <a:latin typeface="+mn-lt"/>
                <a:cs typeface="Times New Roman" panose="02020603050405020304" pitchFamily="18" charset="0"/>
              </a:rPr>
              <a:t>Пункт 1 статьи 1.2 </a:t>
            </a:r>
            <a:r>
              <a:rPr lang="ru-RU" sz="2000" dirty="0" smtClean="0">
                <a:latin typeface="+mn-lt"/>
                <a:cs typeface="Times New Roman" panose="02020603050405020304" pitchFamily="18" charset="0"/>
              </a:rPr>
              <a:t>- Контрольно-кассовая </a:t>
            </a:r>
            <a:r>
              <a:rPr lang="ru-RU" sz="2000" dirty="0">
                <a:latin typeface="+mn-lt"/>
                <a:cs typeface="Times New Roman" panose="02020603050405020304" pitchFamily="18" charset="0"/>
              </a:rPr>
              <a:t>техника, включенная в реестр контрольно-кассовой </a:t>
            </a:r>
            <a:r>
              <a:rPr lang="ru-RU" sz="2000" dirty="0" smtClean="0">
                <a:latin typeface="+mn-lt"/>
                <a:cs typeface="Times New Roman" panose="02020603050405020304" pitchFamily="18" charset="0"/>
              </a:rPr>
              <a:t>техники, </a:t>
            </a:r>
            <a:r>
              <a:rPr lang="ru-RU" sz="2000" dirty="0">
                <a:latin typeface="+mn-lt"/>
                <a:cs typeface="Times New Roman" panose="02020603050405020304" pitchFamily="18" charset="0"/>
              </a:rPr>
              <a:t>применяется на территории Российской Федерации в обязательном порядке всеми организациями и индивидуальными предпринимателями при осуществлении ими расчетов, за исключением случаев, установленных Федеральным законом N 54-ФЗ.</a:t>
            </a:r>
          </a:p>
          <a:p>
            <a:pPr algn="just">
              <a:lnSpc>
                <a:spcPts val="2000"/>
              </a:lnSpc>
              <a:spcAft>
                <a:spcPts val="1000"/>
              </a:spcAft>
            </a:pPr>
            <a:endParaRPr lang="ru-RU" sz="1800" b="1" dirty="0" smtClean="0">
              <a:latin typeface="+mn-lt"/>
            </a:endParaRPr>
          </a:p>
        </p:txBody>
      </p:sp>
      <p:sp>
        <p:nvSpPr>
          <p:cNvPr id="23555" name="Text Box 13"/>
          <p:cNvSpPr txBox="1">
            <a:spLocks noChangeArrowheads="1"/>
          </p:cNvSpPr>
          <p:nvPr/>
        </p:nvSpPr>
        <p:spPr bwMode="auto">
          <a:xfrm>
            <a:off x="641325" y="627534"/>
            <a:ext cx="7777783" cy="110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44" tIns="40772" rIns="81544" bIns="40772" anchor="ctr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816296" eaLnBrk="1" hangingPunct="1"/>
            <a:r>
              <a:rPr lang="ru-RU" sz="22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Федеральный закон от 22.05.2003 № 54-ФЗ «О применении контрольно-кассовой техники при осуществлении расчетов в  Российской Федерации»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(в ред. Федерального закона от 03.07.2018  № 192-ФЗ «О внесении изменений в отдельные законодательные акты Российской Федерации»</a:t>
            </a:r>
            <a:endParaRPr lang="ru-RU" sz="22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100" dirty="0" smtClean="0">
                <a:solidFill>
                  <a:prstClr val="white"/>
                </a:solidFill>
              </a:rPr>
              <a:t>1</a:t>
            </a:r>
            <a:endParaRPr lang="ru-RU" sz="2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96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5" y="2765387"/>
            <a:ext cx="8784978" cy="110251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cs typeface="Arial" pitchFamily="34" charset="0"/>
              </a:rPr>
              <a:t>«</a:t>
            </a:r>
            <a:r>
              <a:rPr lang="ru-RU" sz="2200" dirty="0" smtClean="0">
                <a:cs typeface="Arial" panose="020B0604020202020204" pitchFamily="34" charset="0"/>
              </a:rPr>
              <a:t>Общая характеристика налогового администрирования налогоплательщиков сферы пассажирских перевозок</a:t>
            </a:r>
            <a:r>
              <a:rPr lang="ru-RU" sz="2400" dirty="0" smtClean="0">
                <a:cs typeface="Arial" pitchFamily="34" charset="0"/>
              </a:rPr>
              <a:t>»</a:t>
            </a:r>
            <a:endParaRPr lang="ru-RU" sz="2400" dirty="0"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4648" y="4515966"/>
            <a:ext cx="7272808" cy="43204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endParaRPr lang="ru-RU" sz="1600" b="1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200" b="1" dirty="0" smtClean="0">
                <a:cs typeface="Arial" pitchFamily="34" charset="0"/>
              </a:rPr>
              <a:t>13</a:t>
            </a:r>
            <a:r>
              <a:rPr lang="ru-RU" sz="2200" b="1" dirty="0" smtClean="0">
                <a:cs typeface="Arial" pitchFamily="34" charset="0"/>
              </a:rPr>
              <a:t>.</a:t>
            </a:r>
            <a:r>
              <a:rPr lang="en-US" sz="2200" b="1" dirty="0" smtClean="0">
                <a:cs typeface="Arial" pitchFamily="34" charset="0"/>
              </a:rPr>
              <a:t>11</a:t>
            </a:r>
            <a:r>
              <a:rPr lang="ru-RU" sz="2200" b="1" dirty="0" smtClean="0">
                <a:cs typeface="Arial" pitchFamily="34" charset="0"/>
              </a:rPr>
              <a:t>.201</a:t>
            </a:r>
            <a:r>
              <a:rPr lang="en-US" sz="2200" b="1" dirty="0" smtClean="0">
                <a:cs typeface="Arial" pitchFamily="34" charset="0"/>
              </a:rPr>
              <a:t>8</a:t>
            </a:r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361959" y="1830392"/>
            <a:ext cx="8358187" cy="741363"/>
          </a:xfrm>
          <a:prstGeom prst="rect">
            <a:avLst/>
          </a:prstGeom>
        </p:spPr>
        <p:txBody>
          <a:bodyPr lIns="91369" tIns="45684" rIns="91369" bIns="45684" anchor="ctr"/>
          <a:lstStyle/>
          <a:p>
            <a:pPr algn="ctr" defTabSz="9136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prstClr val="white"/>
                </a:solidFill>
                <a:latin typeface="+mj-lt"/>
                <a:cs typeface="Arial" pitchFamily="34" charset="0"/>
              </a:rPr>
              <a:t>УФНС России по Омской области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755576" y="3795886"/>
            <a:ext cx="813690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0" indent="0" algn="ctr" defTabSz="815975" rtl="0" fontAlgn="base">
              <a:spcBef>
                <a:spcPct val="20000"/>
              </a:spcBef>
              <a:spcAft>
                <a:spcPct val="0"/>
              </a:spcAft>
              <a:buFont typeface="+mj-lt"/>
              <a:buNone/>
              <a:defRPr sz="25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08148" indent="0" algn="ctr" defTabSz="81597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816296" indent="0" algn="ctr" defTabSz="81597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224443" indent="0" algn="ctr" defTabSz="815975" rtl="0" fontAlgn="base">
              <a:lnSpc>
                <a:spcPts val="19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632591" indent="0" algn="ctr" defTabSz="815975" rtl="0" fontAlgn="base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040739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48887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7035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65183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2481" fontAlgn="auto">
              <a:spcBef>
                <a:spcPts val="0"/>
              </a:spcBef>
              <a:spcAft>
                <a:spcPts val="0"/>
              </a:spcAft>
            </a:pPr>
            <a:r>
              <a:rPr lang="ru-RU" sz="2600" b="1" dirty="0" smtClean="0">
                <a:cs typeface="Arial" pitchFamily="34" charset="0"/>
              </a:rPr>
              <a:t>				</a:t>
            </a:r>
            <a:r>
              <a:rPr lang="ru-RU" sz="6400" b="1" dirty="0" smtClean="0">
                <a:solidFill>
                  <a:srgbClr val="FFFFFF"/>
                </a:solidFill>
              </a:rPr>
              <a:t>Главный государственный налоговый инспектор</a:t>
            </a:r>
          </a:p>
          <a:p>
            <a:pPr algn="r" defTabSz="912481" fontAlgn="auto">
              <a:spcBef>
                <a:spcPts val="0"/>
              </a:spcBef>
              <a:spcAft>
                <a:spcPts val="0"/>
              </a:spcAft>
            </a:pPr>
            <a:r>
              <a:rPr lang="ru-RU" sz="6400" b="1" dirty="0" smtClean="0">
                <a:solidFill>
                  <a:srgbClr val="FFFFFF"/>
                </a:solidFill>
              </a:rPr>
              <a:t> отдела налогообложения юридических лиц</a:t>
            </a:r>
          </a:p>
          <a:p>
            <a:pPr algn="r" defTabSz="912481" fontAlgn="auto">
              <a:spcBef>
                <a:spcPts val="0"/>
              </a:spcBef>
              <a:spcAft>
                <a:spcPts val="0"/>
              </a:spcAft>
            </a:pPr>
            <a:r>
              <a:rPr lang="ru-RU" sz="6400" b="1" dirty="0" smtClean="0">
                <a:solidFill>
                  <a:srgbClr val="FFFFFF"/>
                </a:solidFill>
              </a:rPr>
              <a:t>УФНС России по Омской области</a:t>
            </a:r>
          </a:p>
          <a:p>
            <a:pPr algn="r" defTabSz="912481" fontAlgn="auto">
              <a:spcBef>
                <a:spcPts val="0"/>
              </a:spcBef>
              <a:spcAft>
                <a:spcPts val="0"/>
              </a:spcAft>
            </a:pPr>
            <a:r>
              <a:rPr lang="ru-RU" sz="6400" b="1" dirty="0" smtClean="0">
                <a:solidFill>
                  <a:srgbClr val="FFFFFF"/>
                </a:solidFill>
              </a:rPr>
              <a:t>Д.А. </a:t>
            </a:r>
            <a:r>
              <a:rPr lang="ru-RU" sz="6400" b="1" dirty="0" err="1" smtClean="0">
                <a:solidFill>
                  <a:srgbClr val="FFFFFF"/>
                </a:solidFill>
              </a:rPr>
              <a:t>Сметанюк</a:t>
            </a:r>
            <a:endParaRPr lang="ru-RU" sz="6400" b="1" dirty="0" smtClean="0">
              <a:solidFill>
                <a:srgbClr val="FFFFFF"/>
              </a:solidFill>
            </a:endParaRPr>
          </a:p>
          <a:p>
            <a:pPr algn="r">
              <a:lnSpc>
                <a:spcPct val="80000"/>
              </a:lnSpc>
              <a:defRPr/>
            </a:pPr>
            <a:r>
              <a:rPr lang="ru-RU" sz="2600" b="1" dirty="0" smtClean="0">
                <a:cs typeface="Arial" pitchFamily="34" charset="0"/>
              </a:rPr>
              <a:t>		</a:t>
            </a:r>
            <a:r>
              <a:rPr lang="ru-RU" sz="2400" b="1" dirty="0" smtClean="0">
                <a:cs typeface="Arial" pitchFamily="34" charset="0"/>
              </a:rPr>
              <a:t> </a:t>
            </a:r>
          </a:p>
          <a:p>
            <a:pPr algn="r">
              <a:lnSpc>
                <a:spcPct val="80000"/>
              </a:lnSpc>
              <a:defRPr/>
            </a:pPr>
            <a:r>
              <a:rPr lang="ru-RU" sz="2400" b="1" dirty="0" smtClean="0">
                <a:cs typeface="Arial" pitchFamily="34" charset="0"/>
              </a:rPr>
              <a:t> </a:t>
            </a:r>
            <a:endParaRPr lang="ru-RU" sz="2400" b="1" dirty="0" smtClean="0"/>
          </a:p>
          <a:p>
            <a:pPr>
              <a:lnSpc>
                <a:spcPct val="80000"/>
              </a:lnSpc>
              <a:defRPr/>
            </a:pPr>
            <a:endParaRPr lang="ru-RU" sz="1900" b="1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ru-RU" sz="3400" b="1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14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783997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u="sng" dirty="0" smtClean="0">
                <a:cs typeface="Times New Roman" panose="02020603050405020304" pitchFamily="18" charset="0"/>
              </a:rPr>
              <a:t>Пункт </a:t>
            </a:r>
            <a:r>
              <a:rPr lang="ru-RU" sz="2000" b="1" u="sng" dirty="0">
                <a:cs typeface="Times New Roman" panose="02020603050405020304" pitchFamily="18" charset="0"/>
              </a:rPr>
              <a:t>2 статьи </a:t>
            </a:r>
            <a:r>
              <a:rPr lang="ru-RU" sz="2000" b="1" u="sng" dirty="0" smtClean="0">
                <a:cs typeface="Times New Roman" panose="02020603050405020304" pitchFamily="18" charset="0"/>
              </a:rPr>
              <a:t>2:</a:t>
            </a:r>
          </a:p>
          <a:p>
            <a:pPr indent="457200" algn="just"/>
            <a:r>
              <a:rPr lang="ru-RU" sz="2000" dirty="0"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cs typeface="Times New Roman" panose="02020603050405020304" pitchFamily="18" charset="0"/>
              </a:rPr>
              <a:t>рганизации </a:t>
            </a:r>
            <a:r>
              <a:rPr lang="ru-RU" sz="2000" dirty="0">
                <a:cs typeface="Times New Roman" panose="02020603050405020304" pitchFamily="18" charset="0"/>
              </a:rPr>
              <a:t>и индивидуальные предприниматели с учетом специфики своей деятельности или особенностей своего местонахождения могут производить расчеты без применения контрольно-кассовой техники при осуществлении определенных видов деятельности и при оказании определенных услуг, в том числе  </a:t>
            </a:r>
            <a:endParaRPr lang="ru-RU" sz="2000" dirty="0" smtClean="0"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="1" u="sng" dirty="0" smtClean="0">
                <a:cs typeface="Times New Roman" panose="02020603050405020304" pitchFamily="18" charset="0"/>
              </a:rPr>
              <a:t>абзац </a:t>
            </a:r>
            <a:r>
              <a:rPr lang="ru-RU" sz="2000" b="1" u="sng" dirty="0">
                <a:cs typeface="Times New Roman" panose="02020603050405020304" pitchFamily="18" charset="0"/>
              </a:rPr>
              <a:t>4</a:t>
            </a:r>
            <a:r>
              <a:rPr lang="ru-RU" sz="2000" dirty="0">
                <a:cs typeface="Times New Roman" panose="02020603050405020304" pitchFamily="18" charset="0"/>
              </a:rPr>
              <a:t> - продажа водителем или кондуктором в салоне транспортного средства проездных документов (билетов) и талонов для проезда в общественном транспорте.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40523"/>
            <a:ext cx="807990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6296"/>
            <a:r>
              <a:rPr lang="ru-RU" sz="22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Федеральный закон от 22.05.2003 № 54-ФЗ </a:t>
            </a:r>
          </a:p>
          <a:p>
            <a:pPr algn="ctr" defTabSz="816296"/>
            <a:r>
              <a:rPr lang="ru-RU" sz="22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«</a:t>
            </a:r>
            <a:r>
              <a:rPr lang="ru-RU" sz="22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О применении контрольно-кассовой техники при осуществлении расчетов в  Российской Федерации (в ред. Федерального закона от 03.07.2018 </a:t>
            </a:r>
            <a:r>
              <a:rPr lang="ru-RU" sz="22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№ 192-ФЗ </a:t>
            </a:r>
            <a:r>
              <a:rPr lang="ru-RU" sz="22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)</a:t>
            </a:r>
            <a:endParaRPr lang="ru-RU" sz="22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100" dirty="0">
                <a:solidFill>
                  <a:prstClr val="white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9488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 txBox="1">
            <a:spLocks/>
          </p:cNvSpPr>
          <p:nvPr/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100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98117" y="3291830"/>
            <a:ext cx="7449862" cy="96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44" tIns="40772" rIns="81544" bIns="40772" anchor="ctr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59" y="1942212"/>
            <a:ext cx="779187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/>
            <a:r>
              <a:rPr lang="ru-RU" sz="2000" b="1" u="sng" dirty="0">
                <a:solidFill>
                  <a:prstClr val="black"/>
                </a:solidFill>
                <a:cs typeface="Times New Roman" panose="02020603050405020304" pitchFamily="18" charset="0"/>
              </a:rPr>
              <a:t>Абзац третий подпункта «в» пункта 5 статьи 1 </a:t>
            </a:r>
            <a:r>
              <a:rPr lang="ru-RU" sz="2000" b="1" u="sng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Федерального </a:t>
            </a:r>
            <a:r>
              <a:rPr lang="ru-RU" sz="2000" b="1" u="sng" dirty="0">
                <a:solidFill>
                  <a:prstClr val="black"/>
                </a:solidFill>
                <a:cs typeface="Times New Roman" panose="02020603050405020304" pitchFamily="18" charset="0"/>
              </a:rPr>
              <a:t>закона  </a:t>
            </a:r>
            <a:r>
              <a:rPr lang="ru-RU" sz="2000" b="1" u="sng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N 192-ФЗ:</a:t>
            </a:r>
          </a:p>
          <a:p>
            <a:pPr lvl="0" indent="457200" algn="just"/>
            <a:endParaRPr lang="ru-RU" sz="2000" b="1" u="sng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indent="457200" algn="just">
              <a:buFontTx/>
              <a:buChar char="-"/>
            </a:pP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Абзац </a:t>
            </a:r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четвертый признать утратившим силу</a:t>
            </a: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</a:p>
          <a:p>
            <a:pPr marL="285750" indent="457200" algn="just">
              <a:buFontTx/>
              <a:buChar char="-"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indent="457200" algn="just"/>
            <a:r>
              <a:rPr lang="ru-RU" sz="2000" b="1" u="sng" dirty="0">
                <a:cs typeface="Times New Roman" panose="02020603050405020304" pitchFamily="18" charset="0"/>
              </a:rPr>
              <a:t>Пункт 2 статьи 4 Федерального закона № 192-ФЗ:</a:t>
            </a:r>
          </a:p>
          <a:p>
            <a:pPr indent="457200" algn="just"/>
            <a:r>
              <a:rPr lang="ru-RU" sz="2000" b="1" u="sng" dirty="0">
                <a:cs typeface="Times New Roman" panose="02020603050405020304" pitchFamily="18" charset="0"/>
              </a:rPr>
              <a:t> </a:t>
            </a:r>
            <a:endParaRPr lang="ru-RU" sz="2000" b="1" dirty="0"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dirty="0">
                <a:cs typeface="Times New Roman" panose="02020603050405020304" pitchFamily="18" charset="0"/>
              </a:rPr>
              <a:t>- Абзац третий подпункта «в» пункта 5 статьи 1 настоящего Федерального закона вступает в действие с 01.07.2019. </a:t>
            </a:r>
          </a:p>
          <a:p>
            <a:pPr lvl="0" algn="ctr"/>
            <a:endParaRPr lang="ru-RU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6485" y="339502"/>
            <a:ext cx="78269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  <a:latin typeface="+mj-lt"/>
              </a:rPr>
              <a:t>Федеральный закон от 03.07.2018 N 192-ФЗ</a:t>
            </a:r>
            <a:br>
              <a:rPr lang="ru-RU" sz="2200" b="1" dirty="0">
                <a:solidFill>
                  <a:srgbClr val="0070C0"/>
                </a:solidFill>
                <a:latin typeface="+mj-lt"/>
              </a:rPr>
            </a:br>
            <a:r>
              <a:rPr lang="ru-RU" sz="2200" b="1" dirty="0" smtClean="0">
                <a:solidFill>
                  <a:srgbClr val="0070C0"/>
                </a:solidFill>
                <a:latin typeface="+mj-lt"/>
              </a:rPr>
              <a:t>«О </a:t>
            </a:r>
            <a:r>
              <a:rPr lang="ru-RU" sz="2200" b="1" dirty="0">
                <a:solidFill>
                  <a:srgbClr val="0070C0"/>
                </a:solidFill>
                <a:latin typeface="+mj-lt"/>
              </a:rPr>
              <a:t>внесении изменений в отдельные законодательные акты Российской </a:t>
            </a:r>
            <a:r>
              <a:rPr lang="ru-RU" sz="2200" b="1" dirty="0" smtClean="0">
                <a:solidFill>
                  <a:srgbClr val="0070C0"/>
                </a:solidFill>
                <a:latin typeface="+mj-lt"/>
              </a:rPr>
              <a:t>Федерации»</a:t>
            </a:r>
            <a:endParaRPr lang="ru-RU" sz="22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7448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 txBox="1">
            <a:spLocks/>
          </p:cNvSpPr>
          <p:nvPr/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prstClr val="white"/>
                </a:solidFill>
              </a:rPr>
              <a:t>4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4371951"/>
            <a:ext cx="6840814" cy="504046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043004">
              <a:spcBef>
                <a:spcPct val="0"/>
              </a:spcBef>
            </a:pPr>
            <a:r>
              <a:rPr lang="ru-RU" sz="1600" b="1" dirty="0" smtClean="0">
                <a:solidFill>
                  <a:prstClr val="black"/>
                </a:solidFill>
              </a:rPr>
              <a:t>                   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</a:rPr>
              <a:t>                  </a:t>
            </a:r>
            <a:r>
              <a:rPr lang="ru-RU" sz="1600" b="1" dirty="0" smtClean="0">
                <a:solidFill>
                  <a:prstClr val="black"/>
                </a:solidFill>
              </a:rPr>
              <a:t> </a:t>
            </a:r>
            <a:r>
              <a:rPr lang="en-US" sz="1800" b="1" dirty="0">
                <a:solidFill>
                  <a:prstClr val="black"/>
                </a:solidFill>
              </a:rPr>
              <a:t>201</a:t>
            </a:r>
            <a:r>
              <a:rPr lang="ru-RU" sz="1800" b="1" dirty="0">
                <a:solidFill>
                  <a:prstClr val="black"/>
                </a:solidFill>
              </a:rPr>
              <a:t>7</a:t>
            </a:r>
            <a:r>
              <a:rPr lang="en-US" sz="1800" b="1" dirty="0">
                <a:solidFill>
                  <a:prstClr val="black"/>
                </a:solidFill>
              </a:rPr>
              <a:t> </a:t>
            </a:r>
            <a:r>
              <a:rPr lang="ru-RU" sz="1800" b="1" dirty="0">
                <a:solidFill>
                  <a:prstClr val="black"/>
                </a:solidFill>
              </a:rPr>
              <a:t>                          </a:t>
            </a:r>
            <a:r>
              <a:rPr lang="ru-RU" sz="1800" b="1" dirty="0" smtClean="0">
                <a:solidFill>
                  <a:prstClr val="black"/>
                </a:solidFill>
              </a:rPr>
              <a:t>             9 месяцев </a:t>
            </a:r>
            <a:r>
              <a:rPr lang="en-US" sz="1800" b="1" dirty="0" smtClean="0">
                <a:solidFill>
                  <a:prstClr val="black"/>
                </a:solidFill>
              </a:rPr>
              <a:t>201</a:t>
            </a:r>
            <a:r>
              <a:rPr lang="ru-RU" sz="1800" b="1" dirty="0">
                <a:solidFill>
                  <a:prstClr val="black"/>
                </a:solidFill>
              </a:rPr>
              <a:t>8</a:t>
            </a:r>
            <a:r>
              <a:rPr lang="en-US" sz="1800" b="1" dirty="0">
                <a:solidFill>
                  <a:prstClr val="black"/>
                </a:solidFill>
              </a:rPr>
              <a:t>   </a:t>
            </a:r>
            <a:endParaRPr lang="ru-RU" sz="1800" b="1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98140" y="4519365"/>
            <a:ext cx="720000" cy="216017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5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8395" y="4515966"/>
            <a:ext cx="719996" cy="216017"/>
          </a:xfrm>
          <a:prstGeom prst="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5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66814273"/>
              </p:ext>
            </p:extLst>
          </p:nvPr>
        </p:nvGraphicFramePr>
        <p:xfrm>
          <a:off x="2248214" y="562181"/>
          <a:ext cx="1859866" cy="3640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378283266"/>
              </p:ext>
            </p:extLst>
          </p:nvPr>
        </p:nvGraphicFramePr>
        <p:xfrm>
          <a:off x="4122103" y="694716"/>
          <a:ext cx="1859866" cy="3640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013896881"/>
              </p:ext>
            </p:extLst>
          </p:nvPr>
        </p:nvGraphicFramePr>
        <p:xfrm>
          <a:off x="368074" y="339502"/>
          <a:ext cx="1859866" cy="3640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4211960" y="1679427"/>
            <a:ext cx="920267" cy="306731"/>
            <a:chOff x="-3443631" y="-1330245"/>
            <a:chExt cx="1136329" cy="380011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-3443631" y="-1330245"/>
              <a:ext cx="1136329" cy="380011"/>
            </a:xfrm>
            <a:prstGeom prst="roundRect">
              <a:avLst>
                <a:gd name="adj" fmla="val 41325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w="1270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3437974" y="-1330245"/>
              <a:ext cx="1031654" cy="35686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27000"/>
            </a:sp3d>
          </p:spPr>
          <p:txBody>
            <a:bodyPr vert="horz" wrap="square" lIns="104306" tIns="52153" rIns="104306" bIns="52153" rtlCol="0" anchor="ctr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104305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1800" b="1" kern="1200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47,6</a:t>
              </a:r>
              <a:r>
                <a:rPr kumimoji="0" lang="ru-RU" sz="1800" b="1" i="0" u="none" strike="noStrike" kern="1200" cap="none" normalizeH="0" baseline="0" noProof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%</a:t>
              </a:r>
              <a:endParaRPr kumimoji="0" lang="ru-RU" sz="1600" b="1" i="0" u="none" strike="noStrike" kern="1200" cap="none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058140" y="2135739"/>
            <a:ext cx="878029" cy="301836"/>
            <a:chOff x="-3443631" y="-1330245"/>
            <a:chExt cx="1136329" cy="380011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-3443631" y="-1330245"/>
              <a:ext cx="1136329" cy="380011"/>
            </a:xfrm>
            <a:prstGeom prst="roundRect">
              <a:avLst>
                <a:gd name="adj" fmla="val 41325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w="1270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400" dirty="0"/>
            </a:p>
          </p:txBody>
        </p:sp>
        <p:sp>
          <p:nvSpPr>
            <p:cNvPr id="14" name="TextBox 10"/>
            <p:cNvSpPr txBox="1"/>
            <p:nvPr/>
          </p:nvSpPr>
          <p:spPr>
            <a:xfrm>
              <a:off x="-3437974" y="-1330245"/>
              <a:ext cx="1130672" cy="35686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27000"/>
            </a:sp3d>
          </p:spPr>
          <p:txBody>
            <a:bodyPr vert="horz" wrap="square" lIns="104306" tIns="52153" rIns="104306" bIns="52153" rtlCol="0" anchor="ctr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104305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1800" b="1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54</a:t>
              </a:r>
              <a:r>
                <a:rPr lang="ru-RU" sz="1800" b="1" kern="1200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,5</a:t>
              </a:r>
              <a:r>
                <a:rPr kumimoji="0" lang="ru-RU" sz="1800" b="1" i="0" u="none" strike="noStrike" kern="1200" cap="none" normalizeH="0" baseline="0" noProof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%</a:t>
              </a:r>
              <a:r>
                <a:rPr kumimoji="0" lang="ru-RU" sz="1600" b="1" i="0" u="none" strike="noStrike" kern="1200" cap="none" normalizeH="0" baseline="0" noProof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467544" y="411510"/>
            <a:ext cx="7935887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6254">
              <a:lnSpc>
                <a:spcPts val="2500"/>
              </a:lnSpc>
              <a:defRPr/>
            </a:pPr>
            <a:r>
              <a:rPr lang="ru-RU" sz="2200" b="1" dirty="0" smtClean="0">
                <a:solidFill>
                  <a:srgbClr val="0070C0"/>
                </a:solidFill>
                <a:latin typeface="+mj-lt"/>
              </a:rPr>
              <a:t>Результаты контрольной работы в сфере пассажирских перевозок за 9 месяцев 2018 года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4221793875"/>
              </p:ext>
            </p:extLst>
          </p:nvPr>
        </p:nvGraphicFramePr>
        <p:xfrm>
          <a:off x="5940151" y="711771"/>
          <a:ext cx="1859866" cy="3744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3155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9502"/>
            <a:ext cx="78123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6296"/>
            <a:r>
              <a:rPr lang="ru-RU" sz="22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Федеральный закон от 22.05.2003 № 54-ФЗ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31890"/>
            <a:ext cx="807990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12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indent="457200" algn="just"/>
            <a:r>
              <a:rPr lang="ru-RU" sz="1400" b="1" u="sng" dirty="0" smtClean="0">
                <a:cs typeface="Times New Roman" panose="02020603050405020304" pitchFamily="18" charset="0"/>
              </a:rPr>
              <a:t>Статья </a:t>
            </a:r>
            <a:r>
              <a:rPr lang="ru-RU" sz="1400" b="1" u="sng" dirty="0">
                <a:cs typeface="Times New Roman" panose="02020603050405020304" pitchFamily="18" charset="0"/>
              </a:rPr>
              <a:t>7 </a:t>
            </a:r>
            <a:r>
              <a:rPr lang="ru-RU" sz="1400" b="1" u="sng" dirty="0" smtClean="0">
                <a:cs typeface="Times New Roman" panose="02020603050405020304" pitchFamily="18" charset="0"/>
              </a:rPr>
              <a:t>- Права </a:t>
            </a:r>
            <a:r>
              <a:rPr lang="ru-RU" sz="1400" b="1" u="sng" dirty="0">
                <a:cs typeface="Times New Roman" panose="02020603050405020304" pitchFamily="18" charset="0"/>
              </a:rPr>
              <a:t>и обязанности налоговых органов при осуществлении контроля и надзора за соблюдением законодательства Российской Федерации о применении контрольно-кассовой </a:t>
            </a:r>
            <a:r>
              <a:rPr lang="ru-RU" sz="1400" b="1" u="sng" dirty="0" smtClean="0">
                <a:cs typeface="Times New Roman" panose="02020603050405020304" pitchFamily="18" charset="0"/>
              </a:rPr>
              <a:t>техники.</a:t>
            </a:r>
            <a:r>
              <a:rPr lang="ru-RU" sz="1400" b="1" u="sng" dirty="0">
                <a:cs typeface="Times New Roman" panose="02020603050405020304" pitchFamily="18" charset="0"/>
              </a:rPr>
              <a:t> </a:t>
            </a:r>
            <a:endParaRPr lang="ru-RU" sz="1200" b="1" u="sng" dirty="0" smtClean="0">
              <a:cs typeface="Times New Roman" panose="02020603050405020304" pitchFamily="18" charset="0"/>
            </a:endParaRPr>
          </a:p>
          <a:p>
            <a:pPr indent="457200" algn="just"/>
            <a:r>
              <a:rPr lang="ru-RU" sz="1200" b="1" dirty="0" smtClean="0">
                <a:cs typeface="Times New Roman" panose="02020603050405020304" pitchFamily="18" charset="0"/>
              </a:rPr>
              <a:t>1. Контроль </a:t>
            </a:r>
            <a:r>
              <a:rPr lang="ru-RU" sz="1200" b="1" dirty="0">
                <a:cs typeface="Times New Roman" panose="02020603050405020304" pitchFamily="18" charset="0"/>
              </a:rPr>
              <a:t>и надзор за соблюдением законодательства Российской Федерации о применении </a:t>
            </a:r>
            <a:r>
              <a:rPr lang="ru-RU" sz="1200" b="1" dirty="0" smtClean="0">
                <a:cs typeface="Times New Roman" panose="02020603050405020304" pitchFamily="18" charset="0"/>
              </a:rPr>
              <a:t>ККТ, </a:t>
            </a:r>
            <a:r>
              <a:rPr lang="ru-RU" sz="1200" b="1" dirty="0">
                <a:cs typeface="Times New Roman" panose="02020603050405020304" pitchFamily="18" charset="0"/>
              </a:rPr>
              <a:t>в том числе за полнотой учета выручки в организациях и у индивидуальных предпринимателей, осуществляются налоговыми </a:t>
            </a:r>
            <a:r>
              <a:rPr lang="ru-RU" sz="1200" b="1" dirty="0" smtClean="0">
                <a:cs typeface="Times New Roman" panose="02020603050405020304" pitchFamily="18" charset="0"/>
              </a:rPr>
              <a:t>органами.</a:t>
            </a:r>
          </a:p>
          <a:p>
            <a:pPr indent="457200" algn="just"/>
            <a:r>
              <a:rPr lang="ru-RU" sz="1200" b="1" dirty="0" smtClean="0">
                <a:cs typeface="Times New Roman" panose="02020603050405020304" pitchFamily="18" charset="0"/>
              </a:rPr>
              <a:t>2. При осуществлении контроля и надзора налоговые органы:</a:t>
            </a:r>
          </a:p>
          <a:p>
            <a:pPr indent="457200" algn="just"/>
            <a:r>
              <a:rPr lang="ru-RU" sz="1200" dirty="0" smtClean="0">
                <a:cs typeface="Times New Roman" panose="02020603050405020304" pitchFamily="18" charset="0"/>
              </a:rPr>
              <a:t>- проводят </a:t>
            </a:r>
            <a:r>
              <a:rPr lang="ru-RU" sz="1200" dirty="0">
                <a:cs typeface="Times New Roman" panose="02020603050405020304" pitchFamily="18" charset="0"/>
              </a:rPr>
              <a:t>проверки применения </a:t>
            </a:r>
            <a:r>
              <a:rPr lang="ru-RU" sz="1200" dirty="0" smtClean="0">
                <a:cs typeface="Times New Roman" panose="02020603050405020304" pitchFamily="18" charset="0"/>
              </a:rPr>
              <a:t>ККТ, </a:t>
            </a:r>
            <a:r>
              <a:rPr lang="ru-RU" sz="1200" dirty="0">
                <a:cs typeface="Times New Roman" panose="02020603050405020304" pitchFamily="18" charset="0"/>
              </a:rPr>
              <a:t>полноты учета выручки в организациях и у индивидуальных </a:t>
            </a:r>
            <a:r>
              <a:rPr lang="ru-RU" sz="1200" dirty="0" smtClean="0">
                <a:cs typeface="Times New Roman" panose="02020603050405020304" pitchFamily="18" charset="0"/>
              </a:rPr>
              <a:t>предпринимателей;</a:t>
            </a:r>
          </a:p>
          <a:p>
            <a:pPr indent="457200" algn="just"/>
            <a:r>
              <a:rPr lang="ru-RU" sz="1200" dirty="0" smtClean="0">
                <a:cs typeface="Times New Roman" panose="02020603050405020304" pitchFamily="18" charset="0"/>
              </a:rPr>
              <a:t>- проводят </a:t>
            </a:r>
            <a:r>
              <a:rPr lang="ru-RU" sz="1200" dirty="0">
                <a:cs typeface="Times New Roman" panose="02020603050405020304" pitchFamily="18" charset="0"/>
              </a:rPr>
              <a:t>проверки оформления и (или) выдачи (направления) организацией и индивидуальным предпринимателем кассовых чеков, бланков строгой отчетности и иных документов, предусмотренных законодательством Российской Федерации о применении </a:t>
            </a:r>
            <a:r>
              <a:rPr lang="ru-RU" sz="1200" dirty="0" smtClean="0">
                <a:cs typeface="Times New Roman" panose="02020603050405020304" pitchFamily="18" charset="0"/>
              </a:rPr>
              <a:t>ККТ и </a:t>
            </a:r>
            <a:r>
              <a:rPr lang="ru-RU" sz="1200" dirty="0">
                <a:cs typeface="Times New Roman" panose="02020603050405020304" pitchFamily="18" charset="0"/>
              </a:rPr>
              <a:t>подтверждающих факт расчета между организацией или индивидуальным предпринимателем и покупателем (клиентом), в том числе путем приобретения товаров (работ, услуг), оплаты этих товаров (работ, услуг), совершения платежей (получения выплат) с использованием наличных денег и (или) в безналичном порядке, - контрольные </a:t>
            </a:r>
            <a:r>
              <a:rPr lang="ru-RU" sz="1200" dirty="0" smtClean="0">
                <a:cs typeface="Times New Roman" panose="02020603050405020304" pitchFamily="18" charset="0"/>
              </a:rPr>
              <a:t>закупки;</a:t>
            </a:r>
          </a:p>
          <a:p>
            <a:pPr indent="457200" algn="just"/>
            <a:r>
              <a:rPr lang="ru-RU" sz="1200" dirty="0" smtClean="0">
                <a:cs typeface="Times New Roman" panose="02020603050405020304" pitchFamily="18" charset="0"/>
              </a:rPr>
              <a:t>- запрашивают </a:t>
            </a:r>
            <a:r>
              <a:rPr lang="ru-RU" sz="1200" dirty="0">
                <a:cs typeface="Times New Roman" panose="02020603050405020304" pitchFamily="18" charset="0"/>
              </a:rPr>
              <a:t>необходимые пояснения, справки, сведения и документы, в том числе через кабинет </a:t>
            </a:r>
            <a:r>
              <a:rPr lang="ru-RU" sz="1200" dirty="0" smtClean="0">
                <a:cs typeface="Times New Roman" panose="02020603050405020304" pitchFamily="18" charset="0"/>
              </a:rPr>
              <a:t>ККТ. </a:t>
            </a:r>
          </a:p>
          <a:p>
            <a:pPr indent="457200" algn="just"/>
            <a:r>
              <a:rPr lang="ru-RU" sz="1200" dirty="0" smtClean="0">
                <a:cs typeface="Times New Roman" panose="02020603050405020304" pitchFamily="18" charset="0"/>
              </a:rPr>
              <a:t>- получают</a:t>
            </a:r>
            <a:r>
              <a:rPr lang="ru-RU" sz="1200" dirty="0">
                <a:cs typeface="Times New Roman" panose="02020603050405020304" pitchFamily="18" charset="0"/>
              </a:rPr>
              <a:t>, в том числе с использованием технических средств, беспрепятственный доступ к </a:t>
            </a:r>
            <a:r>
              <a:rPr lang="ru-RU" sz="1200" dirty="0" smtClean="0">
                <a:cs typeface="Times New Roman" panose="02020603050405020304" pitchFamily="18" charset="0"/>
              </a:rPr>
              <a:t>ККТ </a:t>
            </a:r>
            <a:r>
              <a:rPr lang="ru-RU" sz="1200" dirty="0">
                <a:cs typeface="Times New Roman" panose="02020603050405020304" pitchFamily="18" charset="0"/>
              </a:rPr>
              <a:t>проверяемого лица, в том числе для считывания фискальных данных, хранящихся в фискальном накопителе </a:t>
            </a:r>
            <a:r>
              <a:rPr lang="ru-RU" sz="1200" dirty="0" smtClean="0">
                <a:cs typeface="Times New Roman" panose="02020603050405020304" pitchFamily="18" charset="0"/>
              </a:rPr>
              <a:t>ККТ;</a:t>
            </a:r>
            <a:endParaRPr lang="ru-RU" sz="1200" dirty="0">
              <a:cs typeface="Times New Roman" panose="02020603050405020304" pitchFamily="18" charset="0"/>
            </a:endParaRPr>
          </a:p>
          <a:p>
            <a:pPr indent="457200" algn="just"/>
            <a:r>
              <a:rPr lang="ru-RU" sz="1200" dirty="0" smtClean="0">
                <a:cs typeface="Times New Roman" panose="02020603050405020304" pitchFamily="18" charset="0"/>
              </a:rPr>
              <a:t>- проводят </a:t>
            </a:r>
            <a:r>
              <a:rPr lang="ru-RU" sz="1200" dirty="0">
                <a:cs typeface="Times New Roman" panose="02020603050405020304" pitchFamily="18" charset="0"/>
              </a:rPr>
              <a:t>проверку правильности учета наличных денег при применении </a:t>
            </a:r>
            <a:r>
              <a:rPr lang="ru-RU" sz="1200" dirty="0" smtClean="0">
                <a:cs typeface="Times New Roman" panose="02020603050405020304" pitchFamily="18" charset="0"/>
              </a:rPr>
              <a:t>ККТ;</a:t>
            </a:r>
            <a:endParaRPr lang="ru-RU" sz="1200" dirty="0">
              <a:cs typeface="Times New Roman" panose="02020603050405020304" pitchFamily="18" charset="0"/>
            </a:endParaRPr>
          </a:p>
          <a:p>
            <a:pPr indent="457200" algn="just"/>
            <a:r>
              <a:rPr lang="ru-RU" sz="1200" dirty="0" smtClean="0">
                <a:cs typeface="Times New Roman" panose="02020603050405020304" pitchFamily="18" charset="0"/>
              </a:rPr>
              <a:t>- выносят </a:t>
            </a:r>
            <a:r>
              <a:rPr lang="ru-RU" sz="1200" dirty="0">
                <a:cs typeface="Times New Roman" panose="02020603050405020304" pitchFamily="18" charset="0"/>
              </a:rPr>
              <a:t>предписания об устранении выявленных нарушений законодательства Российской Федерации о применении </a:t>
            </a:r>
            <a:r>
              <a:rPr lang="ru-RU" sz="1200" dirty="0" smtClean="0">
                <a:cs typeface="Times New Roman" panose="02020603050405020304" pitchFamily="18" charset="0"/>
              </a:rPr>
              <a:t>ККТ.</a:t>
            </a:r>
            <a:endParaRPr lang="ru-RU" sz="1200" dirty="0">
              <a:cs typeface="Times New Roman" panose="02020603050405020304" pitchFamily="18" charset="0"/>
            </a:endParaRP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100" dirty="0" smtClean="0">
                <a:solidFill>
                  <a:prstClr val="white"/>
                </a:solidFill>
              </a:rPr>
              <a:t>5</a:t>
            </a:r>
            <a:endParaRPr lang="ru-RU" sz="2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3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5486"/>
            <a:ext cx="806489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6296"/>
            <a:r>
              <a:rPr lang="ru-RU" sz="22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Административная ответственность </a:t>
            </a:r>
          </a:p>
          <a:p>
            <a:pPr algn="ctr"/>
            <a:r>
              <a:rPr lang="ru-RU" sz="22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за нарушение Федерального закона </a:t>
            </a:r>
            <a:r>
              <a:rPr lang="ru-RU" sz="22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от 22.05.2003 № </a:t>
            </a:r>
            <a:r>
              <a:rPr lang="ru-RU" sz="22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54-ФЗ</a:t>
            </a:r>
            <a:endParaRPr lang="ru-RU" sz="1400" b="1" i="1" u="sng" dirty="0" smtClean="0"/>
          </a:p>
          <a:p>
            <a:endParaRPr lang="ru-RU" sz="1400" b="1" u="sng" dirty="0" smtClean="0">
              <a:solidFill>
                <a:srgbClr val="FF0000"/>
              </a:solidFill>
            </a:endParaRPr>
          </a:p>
          <a:p>
            <a:pPr indent="457200"/>
            <a:r>
              <a:rPr lang="ru-RU" sz="1600" b="1" u="sng" dirty="0" smtClean="0"/>
              <a:t>Статья </a:t>
            </a:r>
            <a:r>
              <a:rPr lang="ru-RU" sz="1600" b="1" u="sng" dirty="0"/>
              <a:t>14.5 КоАП </a:t>
            </a:r>
            <a:r>
              <a:rPr lang="ru-RU" sz="1600" b="1" u="sng" dirty="0" smtClean="0"/>
              <a:t>РФ</a:t>
            </a:r>
            <a:r>
              <a:rPr lang="ru-RU" sz="1600" b="1" u="sng" dirty="0"/>
              <a:t>:</a:t>
            </a:r>
            <a:endParaRPr lang="ru-RU" sz="1600" b="1" dirty="0"/>
          </a:p>
          <a:p>
            <a:pPr indent="457200" algn="just"/>
            <a:r>
              <a:rPr lang="ru-RU" sz="1200" dirty="0">
                <a:cs typeface="Times New Roman" panose="02020603050405020304" pitchFamily="18" charset="0"/>
              </a:rPr>
              <a:t>2</a:t>
            </a:r>
            <a:r>
              <a:rPr lang="ru-RU" sz="1200" i="1" dirty="0">
                <a:cs typeface="Times New Roman" panose="02020603050405020304" pitchFamily="18" charset="0"/>
              </a:rPr>
              <a:t>. </a:t>
            </a:r>
            <a:r>
              <a:rPr lang="ru-RU" sz="1200" dirty="0" smtClean="0">
                <a:cs typeface="Times New Roman" panose="02020603050405020304" pitchFamily="18" charset="0"/>
              </a:rPr>
              <a:t>Неприменение </a:t>
            </a:r>
            <a:r>
              <a:rPr lang="ru-RU" sz="1200" dirty="0">
                <a:cs typeface="Times New Roman" panose="02020603050405020304" pitchFamily="18" charset="0"/>
              </a:rPr>
              <a:t>контрольно-кассовой</a:t>
            </a:r>
            <a:r>
              <a:rPr lang="ru-RU" sz="1200" i="1" dirty="0">
                <a:cs typeface="Times New Roman" panose="02020603050405020304" pitchFamily="18" charset="0"/>
              </a:rPr>
              <a:t> </a:t>
            </a:r>
            <a:r>
              <a:rPr lang="ru-RU" sz="1200" dirty="0">
                <a:cs typeface="Times New Roman" panose="02020603050405020304" pitchFamily="18" charset="0"/>
              </a:rPr>
              <a:t>техники в установленных </a:t>
            </a:r>
            <a:r>
              <a:rPr lang="ru-RU" sz="1200" dirty="0" smtClean="0">
                <a:cs typeface="Times New Roman" panose="02020603050405020304" pitchFamily="18" charset="0"/>
              </a:rPr>
              <a:t>законодательством Российской </a:t>
            </a:r>
            <a:r>
              <a:rPr lang="ru-RU" sz="1200" dirty="0">
                <a:cs typeface="Times New Roman" panose="02020603050405020304" pitchFamily="18" charset="0"/>
              </a:rPr>
              <a:t>Федерации о применении контрольно-кассовой техники </a:t>
            </a:r>
            <a:r>
              <a:rPr lang="ru-RU" sz="1200" dirty="0" smtClean="0">
                <a:cs typeface="Times New Roman" panose="02020603050405020304" pitchFamily="18" charset="0"/>
              </a:rPr>
              <a:t>случаях, влечет </a:t>
            </a:r>
            <a:r>
              <a:rPr lang="ru-RU" sz="1200" dirty="0">
                <a:cs typeface="Times New Roman" panose="02020603050405020304" pitchFamily="18" charset="0"/>
              </a:rPr>
              <a:t>наложение административного штрафа на должностных лиц в размере от одной четвертой до одной второй размера суммы расчета, осуществленного без применения контрольно-кассовой техники, но не менее десяти тысяч рублей; на юридических лиц - от трех четвертых до одного размера суммы расчета, осуществленного с использованием наличных денежных средств и (или) электронных средств платежа без применения контрольно-кассовой техники, но не менее тридцати тысяч рублей.</a:t>
            </a:r>
          </a:p>
          <a:p>
            <a:pPr indent="457200" algn="just"/>
            <a:r>
              <a:rPr lang="ru-RU" sz="1200" dirty="0">
                <a:cs typeface="Times New Roman" panose="02020603050405020304" pitchFamily="18" charset="0"/>
              </a:rPr>
              <a:t>4. Применение контрольно-кассовой техники, которая не соответствует установленным </a:t>
            </a:r>
            <a:r>
              <a:rPr lang="ru-RU" sz="1200" dirty="0" smtClean="0">
                <a:cs typeface="Times New Roman" panose="02020603050405020304" pitchFamily="18" charset="0"/>
              </a:rPr>
              <a:t>требованиям, </a:t>
            </a:r>
            <a:r>
              <a:rPr lang="ru-RU" sz="1200" dirty="0">
                <a:cs typeface="Times New Roman" panose="02020603050405020304" pitchFamily="18" charset="0"/>
              </a:rPr>
              <a:t>либо применение контрольно-кассовой техники с нарушением установленных законодательством Российской Федерации о применении контрольно-кассовой техники </a:t>
            </a:r>
            <a:r>
              <a:rPr lang="ru-RU" sz="1200" dirty="0" smtClean="0">
                <a:cs typeface="Times New Roman" panose="02020603050405020304" pitchFamily="18" charset="0"/>
              </a:rPr>
              <a:t>порядка </a:t>
            </a:r>
            <a:r>
              <a:rPr lang="ru-RU" sz="1200" dirty="0">
                <a:cs typeface="Times New Roman" panose="02020603050405020304" pitchFamily="18" charset="0"/>
              </a:rPr>
              <a:t>регистрации контрольно-кассовой техники, порядка</a:t>
            </a:r>
            <a:r>
              <a:rPr lang="ru-RU" sz="1200" dirty="0" smtClean="0">
                <a:cs typeface="Times New Roman" panose="02020603050405020304" pitchFamily="18" charset="0"/>
              </a:rPr>
              <a:t>, </a:t>
            </a:r>
            <a:r>
              <a:rPr lang="ru-RU" sz="1200" dirty="0">
                <a:cs typeface="Times New Roman" panose="02020603050405020304" pitchFamily="18" charset="0"/>
              </a:rPr>
              <a:t>сроков и условий ее перерегистрации, порядка</a:t>
            </a:r>
            <a:r>
              <a:rPr lang="ru-RU" sz="1200" dirty="0" smtClean="0">
                <a:cs typeface="Times New Roman" panose="02020603050405020304" pitchFamily="18" charset="0"/>
              </a:rPr>
              <a:t> </a:t>
            </a:r>
            <a:r>
              <a:rPr lang="ru-RU" sz="1200" dirty="0">
                <a:cs typeface="Times New Roman" panose="02020603050405020304" pitchFamily="18" charset="0"/>
              </a:rPr>
              <a:t>и условий ее </a:t>
            </a:r>
            <a:r>
              <a:rPr lang="ru-RU" sz="1200" dirty="0" smtClean="0">
                <a:cs typeface="Times New Roman" panose="02020603050405020304" pitchFamily="18" charset="0"/>
              </a:rPr>
              <a:t>применения, влечет </a:t>
            </a:r>
            <a:r>
              <a:rPr lang="ru-RU" sz="1200" dirty="0">
                <a:cs typeface="Times New Roman" panose="02020603050405020304" pitchFamily="18" charset="0"/>
              </a:rPr>
              <a:t>предупреждение или наложение административного штрафа на должностных лиц в размере от полутора тысяч до трех тысяч рублей; на юридических лиц - предупреждение или наложение административного штрафа в размере от пяти тысяч до десяти тысяч рублей.</a:t>
            </a:r>
          </a:p>
          <a:p>
            <a:pPr indent="457200" algn="just"/>
            <a:r>
              <a:rPr lang="ru-RU" sz="1200" dirty="0">
                <a:cs typeface="Times New Roman" panose="02020603050405020304" pitchFamily="18" charset="0"/>
              </a:rPr>
              <a:t>6. </a:t>
            </a:r>
            <a:r>
              <a:rPr lang="ru-RU" sz="1200" dirty="0" err="1">
                <a:cs typeface="Times New Roman" panose="02020603050405020304" pitchFamily="18" charset="0"/>
              </a:rPr>
              <a:t>Ненаправление</a:t>
            </a:r>
            <a:r>
              <a:rPr lang="ru-RU" sz="1200" dirty="0">
                <a:cs typeface="Times New Roman" panose="02020603050405020304" pitchFamily="18" charset="0"/>
              </a:rPr>
              <a:t> организацией или индивидуальным предпринимателем при применении контрольно-кассовой техники покупателю (клиенту) кассового чека или бланка строгой отчетности в электронной форме либо </a:t>
            </a:r>
            <a:r>
              <a:rPr lang="ru-RU" sz="1200" dirty="0" err="1">
                <a:cs typeface="Times New Roman" panose="02020603050405020304" pitchFamily="18" charset="0"/>
              </a:rPr>
              <a:t>непередача</a:t>
            </a:r>
            <a:r>
              <a:rPr lang="ru-RU" sz="1200" dirty="0">
                <a:cs typeface="Times New Roman" panose="02020603050405020304" pitchFamily="18" charset="0"/>
              </a:rPr>
              <a:t> указанных документов на бумажном носителе покупателю (клиенту) по его требованию в случаях, предусмотренных </a:t>
            </a:r>
            <a:r>
              <a:rPr lang="ru-RU" sz="1200" dirty="0" smtClean="0">
                <a:cs typeface="Times New Roman" panose="02020603050405020304" pitchFamily="18" charset="0"/>
              </a:rPr>
              <a:t>законодательством Российской </a:t>
            </a:r>
            <a:r>
              <a:rPr lang="ru-RU" sz="1200" dirty="0">
                <a:cs typeface="Times New Roman" panose="02020603050405020304" pitchFamily="18" charset="0"/>
              </a:rPr>
              <a:t>Федерации о применении контрольно-кассовой </a:t>
            </a:r>
            <a:r>
              <a:rPr lang="ru-RU" sz="1200" dirty="0" smtClean="0">
                <a:cs typeface="Times New Roman" panose="02020603050405020304" pitchFamily="18" charset="0"/>
              </a:rPr>
              <a:t>техники, влечет </a:t>
            </a:r>
            <a:r>
              <a:rPr lang="ru-RU" sz="1200" dirty="0">
                <a:cs typeface="Times New Roman" panose="02020603050405020304" pitchFamily="18" charset="0"/>
              </a:rPr>
              <a:t>предупреждение или наложение административного штрафа на должностных лиц в размере двух тысяч рублей; на юридических лиц - предупреждение или наложение административного штрафа в размере десяти тысяч рублей.</a:t>
            </a:r>
          </a:p>
          <a:p>
            <a:r>
              <a:rPr lang="ru-RU" sz="1200" dirty="0"/>
              <a:t> </a:t>
            </a:r>
          </a:p>
          <a:p>
            <a:pPr algn="just" defTabSz="816296"/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16296"/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100" dirty="0">
                <a:solidFill>
                  <a:prstClr val="white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7583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15566"/>
            <a:ext cx="7992888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50000"/>
              </a:lnSpc>
            </a:pPr>
            <a:r>
              <a:rPr lang="ru-RU" b="1" u="sng" dirty="0" smtClean="0">
                <a:cs typeface="Times New Roman" panose="02020603050405020304" pitchFamily="18" charset="0"/>
              </a:rPr>
              <a:t>Статья </a:t>
            </a:r>
            <a:r>
              <a:rPr lang="ru-RU" b="1" u="sng" dirty="0">
                <a:cs typeface="Times New Roman" panose="02020603050405020304" pitchFamily="18" charset="0"/>
              </a:rPr>
              <a:t>19.4.1 КоАП </a:t>
            </a:r>
            <a:r>
              <a:rPr lang="ru-RU" b="1" u="sng" dirty="0" smtClean="0">
                <a:cs typeface="Times New Roman" panose="02020603050405020304" pitchFamily="18" charset="0"/>
              </a:rPr>
              <a:t>РФ:</a:t>
            </a:r>
          </a:p>
          <a:p>
            <a:pPr indent="457200" algn="just"/>
            <a:r>
              <a:rPr lang="ru-RU" sz="1600" dirty="0" smtClean="0">
                <a:cs typeface="Times New Roman" panose="02020603050405020304" pitchFamily="18" charset="0"/>
              </a:rPr>
              <a:t>1. Воспрепятствование </a:t>
            </a:r>
            <a:r>
              <a:rPr lang="ru-RU" sz="1600" dirty="0">
                <a:cs typeface="Times New Roman" panose="02020603050405020304" pitchFamily="18" charset="0"/>
              </a:rPr>
              <a:t>законной деятельности должностного лица органа государственного контроля (надзора), органа государственного финансового контроля, должностного лица организации, уполномоченной в соответствии с федеральными законами на осуществление государственного надзора, должностного лица органа муниципального контроля, органа муниципального финансового контроля по проведению проверок или уклонение от таких проверок, за исключением случаев, предусмотренных частью 4 статьи 14.24, частью 9 статьи 15.29 и статьей 19.4.2 настоящего </a:t>
            </a:r>
            <a:r>
              <a:rPr lang="ru-RU" sz="1600" dirty="0" smtClean="0">
                <a:cs typeface="Times New Roman" panose="02020603050405020304" pitchFamily="18" charset="0"/>
              </a:rPr>
              <a:t>Кодекса,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ru-RU" sz="1600" smtClean="0">
                <a:cs typeface="Times New Roman" panose="02020603050405020304" pitchFamily="18" charset="0"/>
              </a:rPr>
              <a:t>влечет </a:t>
            </a:r>
            <a:r>
              <a:rPr lang="ru-RU" sz="1600" dirty="0">
                <a:cs typeface="Times New Roman" panose="02020603050405020304" pitchFamily="18" charset="0"/>
              </a:rPr>
              <a:t>наложение административного штрафа на граждан в размере от пятисот до одной тысячи рублей; на должностных лиц - от двух тысяч до четырех тысяч рублей; на юридических лиц - от пяти тысяч до десяти тысяч рублей.</a:t>
            </a:r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100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61568"/>
            <a:ext cx="7704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16296"/>
            <a:r>
              <a:rPr lang="ru-RU" sz="2200" b="1" dirty="0">
                <a:solidFill>
                  <a:srgbClr val="0070C0"/>
                </a:solidFill>
                <a:cs typeface="Times New Roman" panose="02020603050405020304" pitchFamily="18" charset="0"/>
              </a:rPr>
              <a:t>Административная ответственность </a:t>
            </a:r>
          </a:p>
          <a:p>
            <a:pPr lvl="0" algn="ctr"/>
            <a:r>
              <a:rPr lang="ru-RU" sz="2200" b="1" dirty="0">
                <a:solidFill>
                  <a:srgbClr val="0070C0"/>
                </a:solidFill>
                <a:cs typeface="Times New Roman" panose="02020603050405020304" pitchFamily="18" charset="0"/>
              </a:rPr>
              <a:t>за нарушение Федерального закона от 22.05.2003 № 54-ФЗ</a:t>
            </a:r>
            <a:endParaRPr lang="ru-RU" sz="1400" b="1" i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0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139702"/>
            <a:ext cx="8784976" cy="1440155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ru-RU" sz="2200" dirty="0">
                <a:latin typeface="+mn-lt"/>
                <a:cs typeface="Arial" panose="020B0604020202020204" pitchFamily="34" charset="0"/>
              </a:rPr>
              <a:t/>
            </a:r>
            <a:br>
              <a:rPr lang="ru-RU" sz="2200" dirty="0">
                <a:latin typeface="+mn-lt"/>
                <a:cs typeface="Arial" panose="020B0604020202020204" pitchFamily="34" charset="0"/>
              </a:rPr>
            </a:br>
            <a:r>
              <a:rPr lang="ru-RU" sz="2200" dirty="0" smtClean="0">
                <a:latin typeface="+mn-lt"/>
                <a:cs typeface="Arial" panose="020B0604020202020204" pitchFamily="34" charset="0"/>
              </a:rPr>
              <a:t>Спасибо за внимание</a:t>
            </a:r>
            <a:endParaRPr lang="ru-RU" sz="22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99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5" y="2765387"/>
            <a:ext cx="8784978" cy="110251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itchFamily="34" charset="0"/>
              </a:rPr>
              <a:t>«</a:t>
            </a:r>
            <a:r>
              <a:rPr lang="ru-RU" sz="2200" dirty="0">
                <a:cs typeface="Arial" panose="020B0604020202020204" pitchFamily="34" charset="0"/>
              </a:rPr>
              <a:t>Публичные </a:t>
            </a:r>
            <a:r>
              <a:rPr lang="ru-RU" sz="2200" dirty="0" smtClean="0">
                <a:cs typeface="Arial" panose="020B0604020202020204" pitchFamily="34" charset="0"/>
              </a:rPr>
              <a:t>обсуждения </a:t>
            </a:r>
            <a:r>
              <a:rPr lang="ru-RU" sz="2200" dirty="0">
                <a:cs typeface="Arial" panose="020B0604020202020204" pitchFamily="34" charset="0"/>
              </a:rPr>
              <a:t>УФНС России по Омской области по вопросам правоприменительной практики налоговых органов и соблюдения обязательных требований при проведении </a:t>
            </a:r>
            <a:r>
              <a:rPr lang="ru-RU" sz="2200" dirty="0" smtClean="0">
                <a:cs typeface="Arial" panose="020B0604020202020204" pitchFamily="34" charset="0"/>
              </a:rPr>
              <a:t/>
            </a:r>
            <a:br>
              <a:rPr lang="ru-RU" sz="2200" dirty="0" smtClean="0">
                <a:cs typeface="Arial" panose="020B0604020202020204" pitchFamily="34" charset="0"/>
              </a:rPr>
            </a:br>
            <a:r>
              <a:rPr lang="ru-RU" sz="2200" dirty="0" smtClean="0">
                <a:cs typeface="Arial" panose="020B0604020202020204" pitchFamily="34" charset="0"/>
              </a:rPr>
              <a:t>контрольно-надзорной </a:t>
            </a:r>
            <a:r>
              <a:rPr lang="ru-RU" sz="2200" dirty="0">
                <a:cs typeface="Arial" panose="020B0604020202020204" pitchFamily="34" charset="0"/>
              </a:rPr>
              <a:t>деятельности на 2018 год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4648" y="4515966"/>
            <a:ext cx="7272808" cy="43204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endParaRPr lang="ru-RU" sz="1600" b="1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200" b="1" dirty="0" smtClean="0">
                <a:cs typeface="Arial" pitchFamily="34" charset="0"/>
              </a:rPr>
              <a:t>13</a:t>
            </a:r>
            <a:r>
              <a:rPr lang="ru-RU" sz="2200" b="1" dirty="0" smtClean="0">
                <a:cs typeface="Arial" pitchFamily="34" charset="0"/>
              </a:rPr>
              <a:t>.</a:t>
            </a:r>
            <a:r>
              <a:rPr lang="en-US" sz="2200" b="1" dirty="0" smtClean="0">
                <a:cs typeface="Arial" pitchFamily="34" charset="0"/>
              </a:rPr>
              <a:t>11</a:t>
            </a:r>
            <a:r>
              <a:rPr lang="ru-RU" sz="2200" b="1" dirty="0" smtClean="0">
                <a:cs typeface="Arial" pitchFamily="34" charset="0"/>
              </a:rPr>
              <a:t>.201</a:t>
            </a:r>
            <a:r>
              <a:rPr lang="en-US" sz="2200" b="1" dirty="0" smtClean="0">
                <a:cs typeface="Arial" pitchFamily="34" charset="0"/>
              </a:rPr>
              <a:t>8</a:t>
            </a:r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361959" y="1830392"/>
            <a:ext cx="8358187" cy="741363"/>
          </a:xfrm>
          <a:prstGeom prst="rect">
            <a:avLst/>
          </a:prstGeom>
        </p:spPr>
        <p:txBody>
          <a:bodyPr lIns="91369" tIns="45684" rIns="91369" bIns="45684" anchor="ctr"/>
          <a:lstStyle/>
          <a:p>
            <a:pPr algn="ctr" defTabSz="9136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prstClr val="white"/>
                </a:solidFill>
                <a:cs typeface="Arial" pitchFamily="34" charset="0"/>
              </a:rPr>
              <a:t>УФНС России по Омской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13220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8"/>
          <p:cNvSpPr>
            <a:spLocks noGrp="1"/>
          </p:cNvSpPr>
          <p:nvPr>
            <p:ph type="title" idx="4294967295"/>
          </p:nvPr>
        </p:nvSpPr>
        <p:spPr>
          <a:xfrm>
            <a:off x="395536" y="483518"/>
            <a:ext cx="8424862" cy="573088"/>
          </a:xfrm>
        </p:spPr>
        <p:txBody>
          <a:bodyPr/>
          <a:lstStyle/>
          <a:p>
            <a:pPr algn="ctr"/>
            <a:r>
              <a:rPr lang="ru-RU" altLang="ru-RU" sz="2200" dirty="0" smtClean="0"/>
              <a:t>Наибольшие поступления в бюджет обеспечены крупными муниципальными предприятиями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307311463"/>
              </p:ext>
            </p:extLst>
          </p:nvPr>
        </p:nvGraphicFramePr>
        <p:xfrm>
          <a:off x="251520" y="1059583"/>
          <a:ext cx="4248472" cy="3826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4493468"/>
            <a:ext cx="3816424" cy="32375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С учетом 438 млн руб. страховых взносов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76056" y="1707654"/>
            <a:ext cx="3456384" cy="273630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1131590"/>
            <a:ext cx="4392488" cy="374441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algn="ctr"/>
            <a:r>
              <a:rPr lang="ru-RU" sz="2200" b="1" dirty="0" smtClean="0">
                <a:latin typeface="+mj-lt"/>
              </a:rPr>
              <a:t>Пять предприятий муниципального транспорта обеспечили 83,4%</a:t>
            </a:r>
          </a:p>
          <a:p>
            <a:pPr algn="ctr"/>
            <a:r>
              <a:rPr lang="ru-RU" sz="2200" b="1" dirty="0" smtClean="0">
                <a:latin typeface="+mj-lt"/>
              </a:rPr>
              <a:t>всех налоговых поступлений:</a:t>
            </a:r>
          </a:p>
          <a:p>
            <a:pPr algn="ctr"/>
            <a:endParaRPr lang="ru-RU" sz="2200" b="1" dirty="0" smtClean="0">
              <a:latin typeface="+mj-lt"/>
            </a:endParaRPr>
          </a:p>
          <a:p>
            <a:r>
              <a:rPr lang="ru-RU" sz="1500" dirty="0" smtClean="0">
                <a:latin typeface="+mj-lt"/>
              </a:rPr>
              <a:t>- МП </a:t>
            </a:r>
            <a:r>
              <a:rPr lang="ru-RU" sz="1500" dirty="0" err="1" smtClean="0">
                <a:latin typeface="+mj-lt"/>
              </a:rPr>
              <a:t>г.Омска</a:t>
            </a:r>
            <a:r>
              <a:rPr lang="ru-RU" sz="1500" dirty="0" smtClean="0">
                <a:latin typeface="+mj-lt"/>
              </a:rPr>
              <a:t> «Электрический Транспорт»;</a:t>
            </a:r>
          </a:p>
          <a:p>
            <a:r>
              <a:rPr lang="ru-RU" sz="1500" dirty="0" smtClean="0">
                <a:latin typeface="+mj-lt"/>
              </a:rPr>
              <a:t>- МП </a:t>
            </a:r>
            <a:r>
              <a:rPr lang="ru-RU" sz="1500" dirty="0" err="1" smtClean="0">
                <a:latin typeface="+mj-lt"/>
              </a:rPr>
              <a:t>г.Омска</a:t>
            </a:r>
            <a:r>
              <a:rPr lang="ru-RU" sz="1500" dirty="0" smtClean="0">
                <a:latin typeface="+mj-lt"/>
              </a:rPr>
              <a:t> «Пассажирское предприятие № 8»;</a:t>
            </a:r>
          </a:p>
          <a:p>
            <a:r>
              <a:rPr lang="ru-RU" sz="1500" dirty="0" smtClean="0">
                <a:latin typeface="+mj-lt"/>
              </a:rPr>
              <a:t>- ОАО «Пассажирское предприятие № 2»;</a:t>
            </a:r>
          </a:p>
          <a:p>
            <a:r>
              <a:rPr lang="ru-RU" sz="1500" dirty="0" smtClean="0">
                <a:latin typeface="+mj-lt"/>
              </a:rPr>
              <a:t>- АО «</a:t>
            </a:r>
            <a:r>
              <a:rPr lang="ru-RU" sz="1500" dirty="0" err="1" smtClean="0">
                <a:latin typeface="+mj-lt"/>
              </a:rPr>
              <a:t>Омскоблавтотранс</a:t>
            </a:r>
            <a:r>
              <a:rPr lang="ru-RU" sz="1500" dirty="0" smtClean="0">
                <a:latin typeface="+mj-lt"/>
              </a:rPr>
              <a:t>»;</a:t>
            </a:r>
          </a:p>
          <a:p>
            <a:r>
              <a:rPr lang="ru-RU" sz="1500" dirty="0" smtClean="0">
                <a:latin typeface="+mj-lt"/>
              </a:rPr>
              <a:t>- МП </a:t>
            </a:r>
            <a:r>
              <a:rPr lang="ru-RU" sz="1500" dirty="0" err="1" smtClean="0">
                <a:latin typeface="+mj-lt"/>
              </a:rPr>
              <a:t>г.Омска</a:t>
            </a:r>
            <a:r>
              <a:rPr lang="ru-RU" sz="1500" dirty="0" smtClean="0">
                <a:latin typeface="+mj-lt"/>
              </a:rPr>
              <a:t> «Пассажирское предприятие № 4».</a:t>
            </a:r>
            <a:endPara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100" dirty="0" smtClean="0">
                <a:solidFill>
                  <a:prstClr val="white"/>
                </a:solidFill>
              </a:rPr>
              <a:t>1</a:t>
            </a:r>
            <a:endParaRPr lang="ru-RU" sz="2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65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8"/>
          <p:cNvSpPr>
            <a:spLocks noGrp="1"/>
          </p:cNvSpPr>
          <p:nvPr>
            <p:ph type="title"/>
          </p:nvPr>
        </p:nvSpPr>
        <p:spPr>
          <a:xfrm>
            <a:off x="406821" y="483518"/>
            <a:ext cx="8280400" cy="573088"/>
          </a:xfrm>
        </p:spPr>
        <p:txBody>
          <a:bodyPr/>
          <a:lstStyle/>
          <a:p>
            <a:pPr algn="ctr" defTabSz="815975" fontAlgn="base">
              <a:spcAft>
                <a:spcPct val="0"/>
              </a:spcAft>
            </a:pPr>
            <a:r>
              <a:rPr lang="ru-RU" altLang="ru-RU" sz="2200" dirty="0" smtClean="0"/>
              <a:t>Рост налоговых поступлений от перевозчиков всех форм собственности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42145269"/>
              </p:ext>
            </p:extLst>
          </p:nvPr>
        </p:nvGraphicFramePr>
        <p:xfrm>
          <a:off x="251520" y="1275606"/>
          <a:ext cx="4032448" cy="3559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867778010"/>
              </p:ext>
            </p:extLst>
          </p:nvPr>
        </p:nvGraphicFramePr>
        <p:xfrm>
          <a:off x="4427984" y="1275606"/>
          <a:ext cx="4032448" cy="3559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Номер слайда 3"/>
          <p:cNvSpPr txBox="1">
            <a:spLocks/>
          </p:cNvSpPr>
          <p:nvPr/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100" dirty="0">
                <a:solidFill>
                  <a:prstClr val="white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6840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8"/>
          <p:cNvSpPr>
            <a:spLocks noGrp="1"/>
          </p:cNvSpPr>
          <p:nvPr>
            <p:ph type="title" idx="4294967295"/>
          </p:nvPr>
        </p:nvSpPr>
        <p:spPr>
          <a:xfrm>
            <a:off x="374823" y="483518"/>
            <a:ext cx="8280400" cy="573088"/>
          </a:xfrm>
        </p:spPr>
        <p:txBody>
          <a:bodyPr/>
          <a:lstStyle/>
          <a:p>
            <a:pPr algn="ctr"/>
            <a:r>
              <a:rPr lang="ru-RU" altLang="ru-RU" sz="2200" dirty="0" smtClean="0"/>
              <a:t>Снижается количество физических лиц, получивших доход в сфере пассажирских перевозок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196306987"/>
              </p:ext>
            </p:extLst>
          </p:nvPr>
        </p:nvGraphicFramePr>
        <p:xfrm>
          <a:off x="1691680" y="1563638"/>
          <a:ext cx="5472608" cy="3208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 rot="21355813">
            <a:off x="4051196" y="4020207"/>
            <a:ext cx="800158" cy="27295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+12 %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3608" y="2859782"/>
            <a:ext cx="1008112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7 536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32240" y="2643758"/>
            <a:ext cx="1080120" cy="8640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7 242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dirty="0" smtClean="0">
                <a:latin typeface="+mj-lt"/>
                <a:ea typeface="+mj-ea"/>
                <a:cs typeface="+mj-cs"/>
              </a:rPr>
              <a:t>-3,9%</a:t>
            </a:r>
            <a:endParaRPr kumimoji="0" lang="ru-RU" sz="4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792" y="3651870"/>
            <a:ext cx="1944216" cy="69194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+mj-lt"/>
                <a:ea typeface="+mj-ea"/>
                <a:cs typeface="+mj-cs"/>
              </a:rPr>
              <a:t>Частные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1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перевозчики</a:t>
            </a:r>
            <a:endParaRPr kumimoji="0" lang="ru-RU" sz="21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535500"/>
            <a:ext cx="2088232" cy="8640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j-lt"/>
                <a:ea typeface="+mj-ea"/>
                <a:cs typeface="+mj-cs"/>
              </a:rPr>
              <a:t>Муниципальные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перевозчики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100" dirty="0" smtClean="0">
                <a:solidFill>
                  <a:prstClr val="white"/>
                </a:solidFill>
              </a:rPr>
              <a:t>3</a:t>
            </a:r>
            <a:endParaRPr lang="ru-RU" sz="2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3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8"/>
          <p:cNvSpPr>
            <a:spLocks noGrp="1"/>
          </p:cNvSpPr>
          <p:nvPr>
            <p:ph type="title" idx="4294967295"/>
          </p:nvPr>
        </p:nvSpPr>
        <p:spPr>
          <a:xfrm>
            <a:off x="395288" y="558800"/>
            <a:ext cx="8280400" cy="573088"/>
          </a:xfrm>
        </p:spPr>
        <p:txBody>
          <a:bodyPr/>
          <a:lstStyle/>
          <a:p>
            <a:pPr algn="ctr"/>
            <a:r>
              <a:rPr lang="ru-RU" altLang="ru-RU" sz="2200" dirty="0" smtClean="0"/>
              <a:t>Растет</a:t>
            </a:r>
            <a:r>
              <a:rPr lang="ru-RU" alt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200" dirty="0" smtClean="0"/>
              <a:t>расчетное значение</a:t>
            </a:r>
            <a:br>
              <a:rPr lang="ru-RU" altLang="ru-RU" sz="2200" dirty="0" smtClean="0"/>
            </a:br>
            <a:r>
              <a:rPr lang="ru-RU" altLang="ru-RU" sz="2200" dirty="0" smtClean="0"/>
              <a:t>среднемесячной </a:t>
            </a:r>
            <a:r>
              <a:rPr lang="ru-RU" altLang="ru-RU" sz="2200" dirty="0"/>
              <a:t>заработной платы</a:t>
            </a:r>
            <a:endParaRPr lang="ru-RU" altLang="ru-RU" sz="2200" dirty="0" smtClean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17967662"/>
              </p:ext>
            </p:extLst>
          </p:nvPr>
        </p:nvGraphicFramePr>
        <p:xfrm>
          <a:off x="1691680" y="1563638"/>
          <a:ext cx="5472608" cy="3208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 rot="21102473">
            <a:off x="4062170" y="2965497"/>
            <a:ext cx="956876" cy="21602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+10,3 %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560" y="2787774"/>
            <a:ext cx="1440160" cy="57606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14 341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32240" y="2643758"/>
            <a:ext cx="1440160" cy="8640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15 858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latin typeface="+mj-lt"/>
                <a:ea typeface="+mj-ea"/>
                <a:cs typeface="+mj-cs"/>
              </a:rPr>
              <a:t>+10,6%</a:t>
            </a:r>
            <a:endParaRPr kumimoji="0" lang="ru-RU" sz="220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220" y="3723878"/>
            <a:ext cx="1944216" cy="69194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925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+mj-lt"/>
                <a:ea typeface="+mj-ea"/>
                <a:cs typeface="+mj-cs"/>
              </a:rPr>
              <a:t>Частные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перевозчики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707654"/>
            <a:ext cx="2088232" cy="8640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j-lt"/>
                <a:ea typeface="+mj-ea"/>
                <a:cs typeface="+mj-cs"/>
              </a:rPr>
              <a:t>Муниципальные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перевозчики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100" dirty="0">
                <a:solidFill>
                  <a:prstClr val="white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3028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8"/>
          <p:cNvSpPr>
            <a:spLocks noGrp="1"/>
          </p:cNvSpPr>
          <p:nvPr>
            <p:ph type="title" idx="4294967295"/>
          </p:nvPr>
        </p:nvSpPr>
        <p:spPr>
          <a:xfrm>
            <a:off x="265113" y="339502"/>
            <a:ext cx="8642350" cy="1008014"/>
          </a:xfrm>
        </p:spPr>
        <p:txBody>
          <a:bodyPr/>
          <a:lstStyle/>
          <a:p>
            <a:pPr algn="ctr"/>
            <a:r>
              <a:rPr lang="ru-RU" sz="2200" dirty="0" smtClean="0"/>
              <a:t>Наибольшей популярностью у перевозчиков пользуются </a:t>
            </a:r>
            <a:r>
              <a:rPr lang="ru-RU" sz="2200" dirty="0"/>
              <a:t>специальные налоговые режимы</a:t>
            </a:r>
            <a:endParaRPr lang="ru-RU" altLang="ru-RU" sz="2200" dirty="0" smtClean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8265699"/>
              </p:ext>
            </p:extLst>
          </p:nvPr>
        </p:nvGraphicFramePr>
        <p:xfrm>
          <a:off x="251520" y="1635645"/>
          <a:ext cx="4248472" cy="3274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62938650"/>
              </p:ext>
            </p:extLst>
          </p:nvPr>
        </p:nvGraphicFramePr>
        <p:xfrm>
          <a:off x="4283968" y="1637536"/>
          <a:ext cx="4248472" cy="3274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7544" y="4443958"/>
            <a:ext cx="3744416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4398963"/>
            <a:ext cx="8079110" cy="47704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925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ОСН – общая система налогообложения; СНР – специальные налоговые режимы</a:t>
            </a: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100" dirty="0">
                <a:solidFill>
                  <a:prstClr val="white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4497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8"/>
          <p:cNvSpPr>
            <a:spLocks noGrp="1"/>
          </p:cNvSpPr>
          <p:nvPr>
            <p:ph type="title" idx="4294967295"/>
          </p:nvPr>
        </p:nvSpPr>
        <p:spPr>
          <a:xfrm>
            <a:off x="395288" y="339502"/>
            <a:ext cx="8424862" cy="1080120"/>
          </a:xfrm>
        </p:spPr>
        <p:txBody>
          <a:bodyPr/>
          <a:lstStyle/>
          <a:p>
            <a:pPr algn="ctr"/>
            <a:r>
              <a:rPr lang="ru-RU" sz="2200" dirty="0" smtClean="0"/>
              <a:t>В частных перевозках динамика налоговой нагрузки </a:t>
            </a:r>
            <a:br>
              <a:rPr lang="ru-RU" sz="2200" dirty="0" smtClean="0"/>
            </a:br>
            <a:r>
              <a:rPr lang="ru-RU" sz="2200" dirty="0" smtClean="0"/>
              <a:t>на 1 транспортное значительно ниже</a:t>
            </a:r>
            <a:endParaRPr lang="ru-RU" altLang="ru-RU" sz="2200" b="0" dirty="0" smtClean="0"/>
          </a:p>
        </p:txBody>
      </p:sp>
      <p:graphicFrame>
        <p:nvGraphicFramePr>
          <p:cNvPr id="14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03259476"/>
              </p:ext>
            </p:extLst>
          </p:nvPr>
        </p:nvGraphicFramePr>
        <p:xfrm>
          <a:off x="4283968" y="1347614"/>
          <a:ext cx="4248472" cy="3550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9912746"/>
              </p:ext>
            </p:extLst>
          </p:nvPr>
        </p:nvGraphicFramePr>
        <p:xfrm>
          <a:off x="251520" y="1491630"/>
          <a:ext cx="3096344" cy="3357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1238280"/>
            <a:ext cx="2952328" cy="70253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Муниципальные</a:t>
            </a: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9992" y="1337521"/>
            <a:ext cx="3888432" cy="50405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Частные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95536" y="1923678"/>
            <a:ext cx="7992888" cy="0"/>
          </a:xfrm>
          <a:prstGeom prst="line">
            <a:avLst/>
          </a:prstGeom>
          <a:ln w="47625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1"/>
          <p:cNvSpPr txBox="1"/>
          <p:nvPr/>
        </p:nvSpPr>
        <p:spPr>
          <a:xfrm>
            <a:off x="3275856" y="1466715"/>
            <a:ext cx="2725549" cy="45696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7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Уровень муниципалов</a:t>
            </a:r>
            <a:endParaRPr kumimoji="0" lang="ru-RU" sz="1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100" dirty="0">
                <a:solidFill>
                  <a:prstClr val="white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6578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8"/>
          <p:cNvSpPr>
            <a:spLocks noGrp="1"/>
          </p:cNvSpPr>
          <p:nvPr>
            <p:ph type="title"/>
          </p:nvPr>
        </p:nvSpPr>
        <p:spPr>
          <a:xfrm>
            <a:off x="251520" y="411510"/>
            <a:ext cx="8640960" cy="720378"/>
          </a:xfrm>
        </p:spPr>
        <p:txBody>
          <a:bodyPr/>
          <a:lstStyle/>
          <a:p>
            <a:pPr algn="ctr" defTabSz="815975" fontAlgn="base">
              <a:spcAft>
                <a:spcPct val="0"/>
              </a:spcAft>
            </a:pPr>
            <a:r>
              <a:rPr lang="ru-RU" sz="2200" dirty="0" smtClean="0"/>
              <a:t>Оценка задолженности сферы пассажирских перевозок</a:t>
            </a:r>
            <a:endParaRPr lang="ru-RU" altLang="ru-RU" sz="2200" dirty="0" smtClean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23254379"/>
              </p:ext>
            </p:extLst>
          </p:nvPr>
        </p:nvGraphicFramePr>
        <p:xfrm>
          <a:off x="3131840" y="1126568"/>
          <a:ext cx="6912768" cy="3893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1520" y="1126568"/>
            <a:ext cx="3312368" cy="352839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algn="ctr"/>
            <a:r>
              <a:rPr lang="ru-RU" sz="2000" b="1" dirty="0"/>
              <a:t>Наибольший размер </a:t>
            </a:r>
            <a:r>
              <a:rPr lang="ru-RU" sz="2000" b="1" dirty="0" smtClean="0"/>
              <a:t>задолженности:</a:t>
            </a:r>
            <a:endParaRPr lang="ru-RU" sz="2000" b="1" dirty="0"/>
          </a:p>
          <a:p>
            <a:r>
              <a:rPr lang="ru-RU" sz="1700" dirty="0" smtClean="0"/>
              <a:t>- ОАО </a:t>
            </a:r>
            <a:r>
              <a:rPr lang="ru-RU" sz="1700" dirty="0"/>
              <a:t>«ПАТП-2</a:t>
            </a:r>
            <a:r>
              <a:rPr lang="ru-RU" sz="1700" dirty="0" smtClean="0"/>
              <a:t>»;</a:t>
            </a:r>
          </a:p>
          <a:p>
            <a:r>
              <a:rPr lang="ru-RU" sz="1700" dirty="0" smtClean="0"/>
              <a:t>- АО </a:t>
            </a:r>
            <a:r>
              <a:rPr lang="ru-RU" sz="1700" dirty="0"/>
              <a:t>«</a:t>
            </a:r>
            <a:r>
              <a:rPr lang="ru-RU" sz="1700" dirty="0" err="1"/>
              <a:t>Омскоблавтотранс</a:t>
            </a:r>
            <a:r>
              <a:rPr lang="ru-RU" sz="1700" dirty="0" smtClean="0"/>
              <a:t>»;</a:t>
            </a:r>
          </a:p>
          <a:p>
            <a:r>
              <a:rPr lang="ru-RU" sz="1700" dirty="0"/>
              <a:t>- МП г. Омска «ПП-4»;</a:t>
            </a:r>
          </a:p>
          <a:p>
            <a:r>
              <a:rPr lang="ru-RU" sz="1700" dirty="0" smtClean="0"/>
              <a:t>- </a:t>
            </a:r>
            <a:r>
              <a:rPr lang="ru-RU" sz="1700" dirty="0"/>
              <a:t>МП г. Омска «ПП-7»;</a:t>
            </a:r>
          </a:p>
          <a:p>
            <a:r>
              <a:rPr lang="ru-RU" sz="1700" dirty="0" smtClean="0"/>
              <a:t>- </a:t>
            </a:r>
            <a:r>
              <a:rPr lang="ru-RU" sz="1700" dirty="0"/>
              <a:t>МП г. Омска «Электрический транспорт</a:t>
            </a:r>
            <a:r>
              <a:rPr lang="ru-RU" sz="1700" dirty="0" smtClean="0"/>
              <a:t>».</a:t>
            </a:r>
            <a:endParaRPr lang="ru-RU" sz="1700" dirty="0"/>
          </a:p>
          <a:p>
            <a:pPr marL="285750" indent="-285750">
              <a:buFontTx/>
              <a:buChar char="-"/>
            </a:pPr>
            <a:endParaRPr kumimoji="0" lang="ru-RU" sz="17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100" dirty="0" smtClean="0">
                <a:solidFill>
                  <a:prstClr val="white"/>
                </a:solidFill>
              </a:rPr>
              <a:t>7</a:t>
            </a:r>
            <a:endParaRPr lang="ru-RU" sz="2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41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esent_FNS2012_16-9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none" lIns="104306" tIns="52153" rIns="104306" bIns="52153" rtlCol="0" anchor="ctr">
        <a:normAutofit fontScale="92500" lnSpcReduction="20000"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Слайды - обзорный доклад с-х отрасл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Слайды - обзорный доклад с-х отрасл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7683</TotalTime>
  <Words>1729</Words>
  <Application>Microsoft Office PowerPoint</Application>
  <PresentationFormat>Экран (16:9)</PresentationFormat>
  <Paragraphs>286</Paragraphs>
  <Slides>27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1_Present_FNS2012_16-9</vt:lpstr>
      <vt:lpstr>Слайды - обзорный доклад с-х отрасль</vt:lpstr>
      <vt:lpstr>1_Слайды - обзорный доклад с-х отрасль</vt:lpstr>
      <vt:lpstr>«Публичные обсуждения УФНС России по Омской области по вопросам правоприменительной практики налоговых органов и соблюдения обязательных требований при проведении  контрольно-надзорной деятельности на 2018 год»</vt:lpstr>
      <vt:lpstr>«Общая характеристика налогового администрирования налогоплательщиков сферы пассажирских перевозок»</vt:lpstr>
      <vt:lpstr>Наибольшие поступления в бюджет обеспечены крупными муниципальными предприятиями</vt:lpstr>
      <vt:lpstr>Рост налоговых поступлений от перевозчиков всех форм собственности</vt:lpstr>
      <vt:lpstr>Снижается количество физических лиц, получивших доход в сфере пассажирских перевозок</vt:lpstr>
      <vt:lpstr>Растет расчетное значение среднемесячной заработной платы</vt:lpstr>
      <vt:lpstr>Наибольшей популярностью у перевозчиков пользуются специальные налоговые режимы</vt:lpstr>
      <vt:lpstr>В частных перевозках динамика налоговой нагрузки  на 1 транспортное значительно ниже</vt:lpstr>
      <vt:lpstr>Оценка задолженности сферы пассажирских перевозок</vt:lpstr>
      <vt:lpstr> Спасибо за внимание</vt:lpstr>
      <vt:lpstr>«Риски совершения налогоплательщиками  сферы  пассажирских перевозок  налоговых правонарушений. Схемы дробления бизнеса.»</vt:lpstr>
      <vt:lpstr>Анализ финансово-хозяйственной деятельности индивидуальных предпринимателей, осуществляющих деятельность в сфере перевозки пассажиров   </vt:lpstr>
      <vt:lpstr>Нелегальная перевозка пассажиров</vt:lpstr>
      <vt:lpstr>Презентация PowerPoint</vt:lpstr>
      <vt:lpstr>Определение налогового разрыва:</vt:lpstr>
      <vt:lpstr>Концепция системы планирования выездных  налоговых проверок </vt:lpstr>
      <vt:lpstr> Спасибо за внимание</vt:lpstr>
      <vt:lpstr>«Результаты контрольной работы в сфере пассажирских перевозок автомобильным транспортом за 9 месяцев 2018 года»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за внимание</vt:lpstr>
      <vt:lpstr>«Публичные обсуждения УФНС России по Омской области по вопросам правоприменительной практики налоговых органов и соблюдения обязательных требований при проведении  контрольно-надзорной деятельности на 2018 год»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Тюнева Юлия Сергеевна</dc:creator>
  <cp:lastModifiedBy>Иванищева Евгения Васильевна</cp:lastModifiedBy>
  <cp:revision>990</cp:revision>
  <cp:lastPrinted>2018-05-22T09:02:56Z</cp:lastPrinted>
  <dcterms:created xsi:type="dcterms:W3CDTF">2015-08-19T10:00:55Z</dcterms:created>
  <dcterms:modified xsi:type="dcterms:W3CDTF">2018-11-13T11:17:55Z</dcterms:modified>
</cp:coreProperties>
</file>